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52" r:id="rId1"/>
  </p:sldMasterIdLst>
  <p:sldIdLst>
    <p:sldId id="256" r:id="rId2"/>
    <p:sldId id="257" r:id="rId3"/>
    <p:sldId id="259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58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44" y="-3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E8DD2-8996-4C6E-A561-998A6F358DEC}" type="datetimeFigureOut">
              <a:rPr lang="ru-RU" smtClean="0"/>
              <a:t>06.10.2020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13A88-6721-47DF-86BC-5E6245E751F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Click="0" advTm="5000">
        <p14:reveal/>
      </p:transition>
    </mc:Choice>
    <mc:Fallback xmlns="">
      <p:transition spd="slow" advClick="0" advTm="5000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E8DD2-8996-4C6E-A561-998A6F358DEC}" type="datetimeFigureOut">
              <a:rPr lang="ru-RU" smtClean="0"/>
              <a:t>06.10.2020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13A88-6721-47DF-86BC-5E6245E751F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Click="0" advTm="5000">
        <p14:reveal/>
      </p:transition>
    </mc:Choice>
    <mc:Fallback xmlns="">
      <p:transition spd="slow" advClick="0" advTm="500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E8DD2-8996-4C6E-A561-998A6F358DEC}" type="datetimeFigureOut">
              <a:rPr lang="ru-RU" smtClean="0"/>
              <a:t>06.10.2020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13A88-6721-47DF-86BC-5E6245E751F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Click="0" advTm="5000">
        <p14:reveal/>
      </p:transition>
    </mc:Choice>
    <mc:Fallback xmlns="">
      <p:transition spd="slow" advClick="0" advTm="500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E8DD2-8996-4C6E-A561-998A6F358DEC}" type="datetimeFigureOut">
              <a:rPr lang="ru-RU" smtClean="0"/>
              <a:t>06.10.2020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13A88-6721-47DF-86BC-5E6245E751F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Click="0" advTm="5000">
        <p14:reveal/>
      </p:transition>
    </mc:Choice>
    <mc:Fallback xmlns="">
      <p:transition spd="slow" advClick="0" advTm="500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E8DD2-8996-4C6E-A561-998A6F358DEC}" type="datetimeFigureOut">
              <a:rPr lang="ru-RU" smtClean="0"/>
              <a:t>06.10.2020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13A88-6721-47DF-86BC-5E6245E751F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Click="0" advTm="5000">
        <p14:reveal/>
      </p:transition>
    </mc:Choice>
    <mc:Fallback xmlns="">
      <p:transition spd="slow" advClick="0" advTm="500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E8DD2-8996-4C6E-A561-998A6F358DEC}" type="datetimeFigureOut">
              <a:rPr lang="ru-RU" smtClean="0"/>
              <a:t>06.10.2020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13A88-6721-47DF-86BC-5E6245E751F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Click="0" advTm="5000">
        <p14:reveal/>
      </p:transition>
    </mc:Choice>
    <mc:Fallback xmlns="">
      <p:transition spd="slow" advClick="0" advTm="500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E8DD2-8996-4C6E-A561-998A6F358DEC}" type="datetimeFigureOut">
              <a:rPr lang="ru-RU" smtClean="0"/>
              <a:t>06.10.2020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13A88-6721-47DF-86BC-5E6245E751F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Click="0" advTm="5000">
        <p14:reveal/>
      </p:transition>
    </mc:Choice>
    <mc:Fallback xmlns="">
      <p:transition spd="slow" advClick="0" advTm="500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E8DD2-8996-4C6E-A561-998A6F358DEC}" type="datetimeFigureOut">
              <a:rPr lang="ru-RU" smtClean="0"/>
              <a:t>06.10.2020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EE13A88-6721-47DF-86BC-5E6245E751F9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Click="0" advTm="5000">
        <p14:reveal/>
      </p:transition>
    </mc:Choice>
    <mc:Fallback xmlns="">
      <p:transition spd="slow" advClick="0" advTm="500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E8DD2-8996-4C6E-A561-998A6F358DEC}" type="datetimeFigureOut">
              <a:rPr lang="ru-RU" smtClean="0"/>
              <a:t>06.10.2020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13A88-6721-47DF-86BC-5E6245E751F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Click="0" advTm="5000">
        <p14:reveal/>
      </p:transition>
    </mc:Choice>
    <mc:Fallback xmlns="">
      <p:transition spd="slow" advClick="0" advTm="500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E8DD2-8996-4C6E-A561-998A6F358DEC}" type="datetimeFigureOut">
              <a:rPr lang="ru-RU" smtClean="0"/>
              <a:t>06.10.2020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AEE13A88-6721-47DF-86BC-5E6245E751F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Click="0" advTm="5000">
        <p14:reveal/>
      </p:transition>
    </mc:Choice>
    <mc:Fallback xmlns="">
      <p:transition spd="slow" advClick="0" advTm="500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9B5E8DD2-8996-4C6E-A561-998A6F358DEC}" type="datetimeFigureOut">
              <a:rPr lang="ru-RU" smtClean="0"/>
              <a:t>06.10.2020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13A88-6721-47DF-86BC-5E6245E751F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Click="0" advTm="5000">
        <p14:reveal/>
      </p:transition>
    </mc:Choice>
    <mc:Fallback xmlns="">
      <p:transition spd="slow" advClick="0" advTm="500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9B5E8DD2-8996-4C6E-A561-998A6F358DEC}" type="datetimeFigureOut">
              <a:rPr lang="ru-RU" smtClean="0"/>
              <a:t>06.10.2020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AEE13A88-6721-47DF-86BC-5E6245E751F9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53" r:id="rId1"/>
    <p:sldLayoutId id="2147484154" r:id="rId2"/>
    <p:sldLayoutId id="2147484155" r:id="rId3"/>
    <p:sldLayoutId id="2147484156" r:id="rId4"/>
    <p:sldLayoutId id="2147484157" r:id="rId5"/>
    <p:sldLayoutId id="2147484158" r:id="rId6"/>
    <p:sldLayoutId id="2147484159" r:id="rId7"/>
    <p:sldLayoutId id="2147484160" r:id="rId8"/>
    <p:sldLayoutId id="2147484161" r:id="rId9"/>
    <p:sldLayoutId id="2147484162" r:id="rId10"/>
    <p:sldLayoutId id="2147484163" r:id="rId11"/>
  </p:sldLayoutIdLst>
  <mc:AlternateContent xmlns:mc="http://schemas.openxmlformats.org/markup-compatibility/2006" xmlns:p14="http://schemas.microsoft.com/office/powerpoint/2010/main">
    <mc:Choice Requires="p14">
      <p:transition spd="slow" p14:dur="3400" advClick="0" advTm="5000">
        <p14:reveal/>
      </p:transition>
    </mc:Choice>
    <mc:Fallback xmlns="">
      <p:transition spd="slow" advClick="0" advTm="5000">
        <p:fade/>
      </p:transition>
    </mc:Fallback>
  </mc:AlternateConten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692696"/>
            <a:ext cx="8352928" cy="1728192"/>
          </a:xfrm>
        </p:spPr>
        <p:txBody>
          <a:bodyPr>
            <a:noAutofit/>
          </a:bodyPr>
          <a:lstStyle/>
          <a:p>
            <a:pPr indent="541338" algn="ctr"/>
            <a:r>
              <a:rPr lang="ru-RU" sz="6600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Курение -  </a:t>
            </a:r>
          </a:p>
          <a:p>
            <a:pPr indent="541338" algn="ctr"/>
            <a:r>
              <a:rPr lang="ru-RU" sz="5400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вредная зависимость</a:t>
            </a:r>
            <a:endParaRPr lang="ru-RU" sz="5400" b="1" dirty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2" name="Picture 4" descr="Вред табакокурения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2672063"/>
            <a:ext cx="3672408" cy="3807064"/>
          </a:xfrm>
          <a:prstGeom prst="rect">
            <a:avLst/>
          </a:prstGeom>
          <a:noFill/>
          <a:ln w="57150">
            <a:solidFill>
              <a:srgbClr val="92D05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30638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Click="0" advTm="5000">
        <p14:reveal/>
      </p:transition>
    </mc:Choice>
    <mc:Fallback xmlns="">
      <p:transition spd="slow" advClick="0" advTm="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260648"/>
            <a:ext cx="8568952" cy="6408712"/>
          </a:xfrm>
        </p:spPr>
        <p:txBody>
          <a:bodyPr>
            <a:normAutofit/>
          </a:bodyPr>
          <a:lstStyle/>
          <a:p>
            <a:pPr marL="68580" indent="0" algn="ctr">
              <a:buNone/>
            </a:pPr>
            <a:r>
              <a:rPr lang="ru-RU" sz="3200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КУРЕНИЕ НАНОСИТ НЕОБРАТИМЫЙ ВРЕД ЗДОРОВЬЮ КУРИЛЬЩИКА И ОКРУЖАЮЩИХ!</a:t>
            </a:r>
            <a:endParaRPr lang="ru-RU" sz="2800" dirty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 descr="http://www.nalog.gov.by/uploads/images/mns-no-smoking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613"/>
          <a:stretch/>
        </p:blipFill>
        <p:spPr bwMode="auto">
          <a:xfrm>
            <a:off x="899592" y="1988840"/>
            <a:ext cx="3193753" cy="4536504"/>
          </a:xfrm>
          <a:prstGeom prst="rect">
            <a:avLst/>
          </a:prstGeom>
          <a:noFill/>
          <a:ln w="38100">
            <a:solidFill>
              <a:srgbClr val="92D05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Наше поколение против курения»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996" t="2674" r="14760" b="4148"/>
          <a:stretch/>
        </p:blipFill>
        <p:spPr bwMode="auto">
          <a:xfrm>
            <a:off x="5220072" y="3774052"/>
            <a:ext cx="3066883" cy="2751292"/>
          </a:xfrm>
          <a:prstGeom prst="rect">
            <a:avLst/>
          </a:prstGeom>
          <a:noFill/>
          <a:ln w="38100">
            <a:solidFill>
              <a:srgbClr val="92D05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367693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Click="0" advTm="5000">
        <p14:reveal/>
      </p:transition>
    </mc:Choice>
    <mc:Fallback xmlns="">
      <p:transition spd="slow" advClick="0" advTm="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260648"/>
            <a:ext cx="8496944" cy="6408712"/>
          </a:xfrm>
        </p:spPr>
        <p:txBody>
          <a:bodyPr>
            <a:normAutofit lnSpcReduction="10000"/>
          </a:bodyPr>
          <a:lstStyle/>
          <a:p>
            <a:pPr marL="68580" indent="0">
              <a:buNone/>
            </a:pPr>
            <a:r>
              <a:rPr lang="ru-RU" sz="2800" dirty="0" smtClean="0"/>
              <a:t>	</a:t>
            </a:r>
            <a:r>
              <a:rPr lang="ru-RU" sz="3200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Кальян </a:t>
            </a:r>
            <a:r>
              <a:rPr lang="ru-RU" sz="3200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трубка с водяным фильтром и длинным гибким чубуком, традиционно очень популярен в арабском мире и некоторых других мусульманских странах. </a:t>
            </a:r>
            <a:r>
              <a:rPr lang="ru-RU" sz="2800" dirty="0" smtClean="0"/>
              <a:t>	</a:t>
            </a:r>
          </a:p>
          <a:p>
            <a:pPr marL="68580" indent="0">
              <a:buNone/>
            </a:pPr>
            <a:r>
              <a:rPr lang="ru-RU" sz="2800" dirty="0">
                <a:solidFill>
                  <a:schemeClr val="bg2">
                    <a:lumMod val="25000"/>
                  </a:schemeClr>
                </a:solidFill>
              </a:rPr>
              <a:t>	</a:t>
            </a:r>
            <a:r>
              <a:rPr lang="ru-RU" sz="3200" dirty="0" smtClean="0">
                <a:solidFill>
                  <a:schemeClr val="bg2">
                    <a:lumMod val="25000"/>
                  </a:schemeClr>
                </a:solidFill>
              </a:rPr>
              <a:t>В </a:t>
            </a:r>
            <a:r>
              <a:rPr lang="ru-RU" sz="3200" dirty="0">
                <a:solidFill>
                  <a:schemeClr val="bg2">
                    <a:lumMod val="25000"/>
                  </a:schemeClr>
                </a:solidFill>
              </a:rPr>
              <a:t>кальяне используется специальный табак (обычно ароматизированный), а вместо воды как охладителя нередко используют разнообразные безалкогольные и спиртные напитки. В последнее время к данной смеси добавляют различные фрукты и ягоды (яблоки, клубника и </a:t>
            </a:r>
            <a:r>
              <a:rPr lang="ru-RU" sz="3200" dirty="0" err="1">
                <a:solidFill>
                  <a:schemeClr val="bg2">
                    <a:lumMod val="25000"/>
                  </a:schemeClr>
                </a:solidFill>
              </a:rPr>
              <a:t>др</a:t>
            </a:r>
            <a:r>
              <a:rPr lang="ru-RU" sz="3200" dirty="0">
                <a:solidFill>
                  <a:schemeClr val="bg2">
                    <a:lumMod val="25000"/>
                  </a:schemeClr>
                </a:solidFill>
              </a:rPr>
              <a:t>). </a:t>
            </a:r>
            <a:endParaRPr lang="ru-RU" sz="2700" dirty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21984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Click="0" advTm="5000">
        <p14:reveal/>
      </p:transition>
    </mc:Choice>
    <mc:Fallback xmlns="">
      <p:transition spd="slow" advClick="0" advTm="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260648"/>
            <a:ext cx="8568952" cy="6336704"/>
          </a:xfrm>
        </p:spPr>
        <p:txBody>
          <a:bodyPr>
            <a:normAutofit/>
          </a:bodyPr>
          <a:lstStyle/>
          <a:p>
            <a:pPr marL="68580" indent="0" algn="ctr">
              <a:buNone/>
            </a:pPr>
            <a:r>
              <a:rPr lang="ru-RU" sz="3900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Вследствие высокой токсичности у кальянных курильщиков возрастает риск возникновения: </a:t>
            </a:r>
            <a:endParaRPr lang="ru-RU" sz="3900" dirty="0" smtClean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754380" indent="-685800">
              <a:buFont typeface="Wingdings" pitchFamily="2" charset="2"/>
              <a:buChar char="q"/>
            </a:pPr>
            <a:r>
              <a:rPr lang="ru-RU" sz="3200" dirty="0" smtClean="0">
                <a:solidFill>
                  <a:schemeClr val="bg2">
                    <a:lumMod val="25000"/>
                  </a:schemeClr>
                </a:solidFill>
              </a:rPr>
              <a:t>рака </a:t>
            </a:r>
            <a:r>
              <a:rPr lang="ru-RU" sz="3200" dirty="0">
                <a:solidFill>
                  <a:schemeClr val="bg2">
                    <a:lumMod val="25000"/>
                  </a:schemeClr>
                </a:solidFill>
              </a:rPr>
              <a:t>легкого в 2 раза, </a:t>
            </a:r>
            <a:endParaRPr lang="ru-RU" sz="3200" dirty="0" smtClean="0">
              <a:solidFill>
                <a:schemeClr val="bg2">
                  <a:lumMod val="25000"/>
                </a:schemeClr>
              </a:solidFill>
            </a:endParaRPr>
          </a:p>
          <a:p>
            <a:pPr marL="754380" indent="-685800">
              <a:buFont typeface="Wingdings" pitchFamily="2" charset="2"/>
              <a:buChar char="q"/>
            </a:pPr>
            <a:r>
              <a:rPr lang="ru-RU" sz="3200" dirty="0" smtClean="0">
                <a:solidFill>
                  <a:schemeClr val="bg2">
                    <a:lumMod val="25000"/>
                  </a:schemeClr>
                </a:solidFill>
              </a:rPr>
              <a:t>сердечно </a:t>
            </a:r>
            <a:r>
              <a:rPr lang="ru-RU" sz="3200" dirty="0">
                <a:solidFill>
                  <a:schemeClr val="bg2">
                    <a:lumMod val="25000"/>
                  </a:schemeClr>
                </a:solidFill>
              </a:rPr>
              <a:t>сосудистых заболеваний в 2,2 раза, </a:t>
            </a:r>
            <a:endParaRPr lang="ru-RU" sz="3200" dirty="0" smtClean="0">
              <a:solidFill>
                <a:schemeClr val="bg2">
                  <a:lumMod val="25000"/>
                </a:schemeClr>
              </a:solidFill>
            </a:endParaRPr>
          </a:p>
          <a:p>
            <a:pPr marL="754380" indent="-685800">
              <a:buFont typeface="Wingdings" pitchFamily="2" charset="2"/>
              <a:buChar char="q"/>
            </a:pPr>
            <a:r>
              <a:rPr lang="ru-RU" sz="3200" dirty="0" smtClean="0">
                <a:solidFill>
                  <a:schemeClr val="bg2">
                    <a:lumMod val="25000"/>
                  </a:schemeClr>
                </a:solidFill>
              </a:rPr>
              <a:t>респираторных </a:t>
            </a:r>
            <a:r>
              <a:rPr lang="ru-RU" sz="3200" dirty="0">
                <a:solidFill>
                  <a:schemeClr val="bg2">
                    <a:lumMod val="25000"/>
                  </a:schemeClr>
                </a:solidFill>
              </a:rPr>
              <a:t>заболеваний и ринитов в 2,3 раза, </a:t>
            </a:r>
            <a:endParaRPr lang="ru-RU" sz="3200" dirty="0" smtClean="0">
              <a:solidFill>
                <a:schemeClr val="bg2">
                  <a:lumMod val="25000"/>
                </a:schemeClr>
              </a:solidFill>
            </a:endParaRPr>
          </a:p>
          <a:p>
            <a:pPr marL="754380" indent="-685800">
              <a:buFont typeface="Wingdings" pitchFamily="2" charset="2"/>
              <a:buChar char="q"/>
            </a:pPr>
            <a:r>
              <a:rPr lang="ru-RU" sz="3200" dirty="0" smtClean="0">
                <a:solidFill>
                  <a:schemeClr val="bg2">
                    <a:lumMod val="25000"/>
                  </a:schemeClr>
                </a:solidFill>
              </a:rPr>
              <a:t>мужского </a:t>
            </a:r>
            <a:r>
              <a:rPr lang="ru-RU" sz="3200" dirty="0">
                <a:solidFill>
                  <a:schemeClr val="bg2">
                    <a:lumMod val="25000"/>
                  </a:schemeClr>
                </a:solidFill>
              </a:rPr>
              <a:t>бесплодия в 2,5 раза, </a:t>
            </a:r>
            <a:endParaRPr lang="ru-RU" sz="3200" dirty="0" smtClean="0">
              <a:solidFill>
                <a:schemeClr val="bg2">
                  <a:lumMod val="25000"/>
                </a:schemeClr>
              </a:solidFill>
            </a:endParaRPr>
          </a:p>
          <a:p>
            <a:pPr marL="754380" indent="-685800">
              <a:buFont typeface="Wingdings" pitchFamily="2" charset="2"/>
              <a:buChar char="q"/>
            </a:pPr>
            <a:r>
              <a:rPr lang="ru-RU" sz="3200" dirty="0" smtClean="0">
                <a:solidFill>
                  <a:schemeClr val="bg2">
                    <a:lumMod val="25000"/>
                  </a:schemeClr>
                </a:solidFill>
              </a:rPr>
              <a:t>остеопороза </a:t>
            </a:r>
            <a:r>
              <a:rPr lang="ru-RU" sz="3200" dirty="0">
                <a:solidFill>
                  <a:schemeClr val="bg2">
                    <a:lumMod val="25000"/>
                  </a:schemeClr>
                </a:solidFill>
              </a:rPr>
              <a:t>и патологий ротовой полости в 3-5 </a:t>
            </a:r>
            <a:r>
              <a:rPr lang="ru-RU" sz="3200" dirty="0" smtClean="0">
                <a:solidFill>
                  <a:schemeClr val="bg2">
                    <a:lumMod val="25000"/>
                  </a:schemeClr>
                </a:solidFill>
              </a:rPr>
              <a:t>раз</a:t>
            </a:r>
            <a:endParaRPr lang="ru-RU" sz="2800" dirty="0" smtClean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686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Click="0" advTm="5000">
        <p14:reveal/>
      </p:transition>
    </mc:Choice>
    <mc:Fallback xmlns="">
      <p:transition spd="slow" advClick="0" advTm="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Роспотребнадзор предупреждает: курение кальяна приносит вред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936" t="4169" r="14057" b="9088"/>
          <a:stretch/>
        </p:blipFill>
        <p:spPr bwMode="auto">
          <a:xfrm>
            <a:off x="6876256" y="4046021"/>
            <a:ext cx="2099813" cy="2724372"/>
          </a:xfrm>
          <a:prstGeom prst="rect">
            <a:avLst/>
          </a:prstGeom>
          <a:noFill/>
          <a:ln w="38100">
            <a:solidFill>
              <a:srgbClr val="92D05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3" y="260649"/>
            <a:ext cx="8796556" cy="6509744"/>
          </a:xfrm>
        </p:spPr>
        <p:txBody>
          <a:bodyPr>
            <a:normAutofit fontScale="92500" lnSpcReduction="10000"/>
          </a:bodyPr>
          <a:lstStyle/>
          <a:p>
            <a:pPr marL="36576" indent="0" algn="ctr">
              <a:buNone/>
            </a:pPr>
            <a:r>
              <a:rPr lang="ru-RU" sz="3500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ЗАВИСИМОСТЬ </a:t>
            </a:r>
          </a:p>
          <a:p>
            <a:pPr marL="36576" indent="0">
              <a:buNone/>
            </a:pP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	</a:t>
            </a:r>
            <a:r>
              <a:rPr lang="ru-RU" sz="3500" dirty="0" smtClean="0">
                <a:solidFill>
                  <a:schemeClr val="bg2">
                    <a:lumMod val="25000"/>
                  </a:schemeClr>
                </a:solidFill>
              </a:rPr>
              <a:t>Всякий </a:t>
            </a:r>
            <a:r>
              <a:rPr lang="ru-RU" sz="3500" dirty="0">
                <a:solidFill>
                  <a:schemeClr val="bg2">
                    <a:lumMod val="25000"/>
                  </a:schemeClr>
                </a:solidFill>
              </a:rPr>
              <a:t>табак содержит яд, вызывающий зависимость — </a:t>
            </a:r>
            <a:r>
              <a:rPr lang="ru-RU" sz="3500" dirty="0" smtClean="0">
                <a:solidFill>
                  <a:schemeClr val="bg2">
                    <a:lumMod val="25000"/>
                  </a:schemeClr>
                </a:solidFill>
              </a:rPr>
              <a:t>никотин</a:t>
            </a:r>
            <a:r>
              <a:rPr lang="ru-RU" sz="3500" dirty="0">
                <a:solidFill>
                  <a:schemeClr val="bg2">
                    <a:lumMod val="25000"/>
                  </a:schemeClr>
                </a:solidFill>
              </a:rPr>
              <a:t>, который является </a:t>
            </a:r>
            <a:r>
              <a:rPr lang="ru-RU" sz="3500" dirty="0" smtClean="0">
                <a:solidFill>
                  <a:schemeClr val="bg2">
                    <a:lumMod val="25000"/>
                  </a:schemeClr>
                </a:solidFill>
              </a:rPr>
              <a:t>одним из регуляторов количества потребления </a:t>
            </a:r>
            <a:r>
              <a:rPr lang="ru-RU" sz="3500" dirty="0">
                <a:solidFill>
                  <a:schemeClr val="bg2">
                    <a:lumMod val="25000"/>
                  </a:schemeClr>
                </a:solidFill>
              </a:rPr>
              <a:t>табака; </a:t>
            </a:r>
            <a:endParaRPr lang="ru-RU" sz="3500" dirty="0" smtClean="0">
              <a:solidFill>
                <a:schemeClr val="bg2">
                  <a:lumMod val="25000"/>
                </a:schemeClr>
              </a:solidFill>
            </a:endParaRPr>
          </a:p>
          <a:p>
            <a:pPr marL="36576" indent="0">
              <a:buNone/>
            </a:pPr>
            <a:r>
              <a:rPr lang="ru-RU" sz="3500" dirty="0" smtClean="0">
                <a:solidFill>
                  <a:schemeClr val="bg2">
                    <a:lumMod val="25000"/>
                  </a:schemeClr>
                </a:solidFill>
              </a:rPr>
              <a:t>	Заядлый </a:t>
            </a:r>
            <a:r>
              <a:rPr lang="ru-RU" sz="3500" dirty="0">
                <a:solidFill>
                  <a:schemeClr val="bg2">
                    <a:lumMod val="25000"/>
                  </a:schemeClr>
                </a:solidFill>
              </a:rPr>
              <a:t>курильщик кальяна объясняет, что он не может не курить кальян более двух дней. Этот срок связан с котонином (</a:t>
            </a:r>
            <a:r>
              <a:rPr lang="ru-RU" sz="3500" dirty="0" err="1">
                <a:solidFill>
                  <a:schemeClr val="bg2">
                    <a:lumMod val="25000"/>
                  </a:schemeClr>
                </a:solidFill>
              </a:rPr>
              <a:t>cotinine</a:t>
            </a:r>
            <a:r>
              <a:rPr lang="ru-RU" sz="3500" dirty="0">
                <a:solidFill>
                  <a:schemeClr val="bg2">
                    <a:lumMod val="25000"/>
                  </a:schemeClr>
                </a:solidFill>
              </a:rPr>
              <a:t>), </a:t>
            </a:r>
            <a:endParaRPr lang="ru-RU" sz="3500" dirty="0" smtClean="0">
              <a:solidFill>
                <a:schemeClr val="bg2">
                  <a:lumMod val="25000"/>
                </a:schemeClr>
              </a:solidFill>
            </a:endParaRPr>
          </a:p>
          <a:p>
            <a:pPr marL="36576" indent="0">
              <a:buNone/>
            </a:pPr>
            <a:r>
              <a:rPr lang="ru-RU" sz="3500" dirty="0" smtClean="0">
                <a:solidFill>
                  <a:schemeClr val="bg2">
                    <a:lumMod val="25000"/>
                  </a:schemeClr>
                </a:solidFill>
              </a:rPr>
              <a:t>полураспад </a:t>
            </a:r>
            <a:r>
              <a:rPr lang="ru-RU" sz="3500" dirty="0">
                <a:solidFill>
                  <a:schemeClr val="bg2">
                    <a:lumMod val="25000"/>
                  </a:schemeClr>
                </a:solidFill>
              </a:rPr>
              <a:t>которого </a:t>
            </a:r>
            <a:endParaRPr lang="ru-RU" sz="3500" dirty="0" smtClean="0">
              <a:solidFill>
                <a:schemeClr val="bg2">
                  <a:lumMod val="25000"/>
                </a:schemeClr>
              </a:solidFill>
            </a:endParaRPr>
          </a:p>
          <a:p>
            <a:pPr marL="36576" indent="0">
              <a:buNone/>
            </a:pPr>
            <a:r>
              <a:rPr lang="ru-RU" sz="3500" dirty="0" smtClean="0">
                <a:solidFill>
                  <a:schemeClr val="bg2">
                    <a:lumMod val="25000"/>
                  </a:schemeClr>
                </a:solidFill>
              </a:rPr>
              <a:t>колеблется между 15 и 20 </a:t>
            </a:r>
          </a:p>
          <a:p>
            <a:pPr marL="36576" indent="0">
              <a:buNone/>
            </a:pPr>
            <a:r>
              <a:rPr lang="ru-RU" sz="3500" dirty="0" smtClean="0">
                <a:solidFill>
                  <a:schemeClr val="bg2">
                    <a:lumMod val="25000"/>
                  </a:schemeClr>
                </a:solidFill>
              </a:rPr>
              <a:t>часами, что свидетельствует </a:t>
            </a:r>
          </a:p>
          <a:p>
            <a:pPr marL="36576" indent="0">
              <a:buNone/>
            </a:pPr>
            <a:r>
              <a:rPr lang="ru-RU" sz="3500" dirty="0" smtClean="0">
                <a:solidFill>
                  <a:schemeClr val="bg2">
                    <a:lumMod val="25000"/>
                  </a:schemeClr>
                </a:solidFill>
              </a:rPr>
              <a:t>о наличии зависимости.</a:t>
            </a:r>
            <a:endParaRPr lang="ru-RU" sz="3500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59249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Click="0" advTm="5000">
        <p14:reveal/>
      </p:transition>
    </mc:Choice>
    <mc:Fallback xmlns="">
      <p:transition spd="slow" advClick="0" advTm="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188640"/>
            <a:ext cx="8640960" cy="6552728"/>
          </a:xfrm>
        </p:spPr>
        <p:txBody>
          <a:bodyPr>
            <a:normAutofit fontScale="25000" lnSpcReduction="20000"/>
          </a:bodyPr>
          <a:lstStyle/>
          <a:p>
            <a:pPr marL="36576" indent="0" algn="ctr">
              <a:buNone/>
            </a:pPr>
            <a:r>
              <a:rPr lang="ru-RU" sz="12800" dirty="0" smtClean="0">
                <a:solidFill>
                  <a:schemeClr val="bg2">
                    <a:lumMod val="25000"/>
                  </a:schemeClr>
                </a:solidFill>
              </a:rPr>
              <a:t>Пока </a:t>
            </a:r>
            <a:r>
              <a:rPr lang="ru-RU" sz="12800" dirty="0">
                <a:solidFill>
                  <a:schemeClr val="bg2">
                    <a:lumMod val="25000"/>
                  </a:schemeClr>
                </a:solidFill>
              </a:rPr>
              <a:t>вы будете думать, </a:t>
            </a:r>
          </a:p>
          <a:p>
            <a:pPr marL="36576" indent="0" algn="ctr">
              <a:buNone/>
            </a:pPr>
            <a:r>
              <a:rPr lang="ru-RU" sz="12800" dirty="0">
                <a:solidFill>
                  <a:schemeClr val="bg2">
                    <a:lumMod val="25000"/>
                  </a:schemeClr>
                </a:solidFill>
              </a:rPr>
              <a:t>что </a:t>
            </a:r>
            <a:r>
              <a:rPr lang="ru-RU" sz="12800" b="1" dirty="0">
                <a:solidFill>
                  <a:schemeClr val="bg2">
                    <a:lumMod val="25000"/>
                  </a:schemeClr>
                </a:solidFill>
              </a:rPr>
              <a:t>Ваша история про любовь</a:t>
            </a:r>
            <a:r>
              <a:rPr lang="ru-RU" sz="11200" dirty="0">
                <a:solidFill>
                  <a:schemeClr val="bg2">
                    <a:lumMod val="25000"/>
                  </a:schemeClr>
                </a:solidFill>
              </a:rPr>
              <a:t>, – </a:t>
            </a:r>
          </a:p>
          <a:p>
            <a:pPr marL="36576" indent="0" algn="ctr">
              <a:buNone/>
            </a:pPr>
            <a:r>
              <a:rPr lang="ru-RU" sz="11200" b="1" dirty="0">
                <a:solidFill>
                  <a:schemeClr val="bg2">
                    <a:lumMod val="25000"/>
                  </a:schemeClr>
                </a:solidFill>
              </a:rPr>
              <a:t>вы не бросите </a:t>
            </a:r>
            <a:r>
              <a:rPr lang="ru-RU" sz="11200" b="1" dirty="0" smtClean="0">
                <a:solidFill>
                  <a:schemeClr val="bg2">
                    <a:lumMod val="25000"/>
                  </a:schemeClr>
                </a:solidFill>
              </a:rPr>
              <a:t>курить</a:t>
            </a:r>
            <a:r>
              <a:rPr lang="ru-RU" sz="11200" b="1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sz="11200" b="1" dirty="0" smtClean="0">
                <a:solidFill>
                  <a:schemeClr val="bg2">
                    <a:lumMod val="25000"/>
                  </a:schemeClr>
                </a:solidFill>
              </a:rPr>
              <a:t>-</a:t>
            </a:r>
            <a:r>
              <a:rPr lang="ru-RU" sz="11200" b="1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sz="11200" b="1" dirty="0">
                <a:solidFill>
                  <a:schemeClr val="bg2">
                    <a:lumMod val="25000"/>
                  </a:schemeClr>
                </a:solidFill>
              </a:rPr>
              <a:t>курить не бросит </a:t>
            </a:r>
            <a:r>
              <a:rPr lang="ru-RU" sz="11200" b="1" dirty="0" smtClean="0">
                <a:solidFill>
                  <a:schemeClr val="bg2">
                    <a:lumMod val="25000"/>
                  </a:schemeClr>
                </a:solidFill>
              </a:rPr>
              <a:t>вас</a:t>
            </a:r>
          </a:p>
          <a:p>
            <a:pPr marL="36576" indent="0" algn="ctr">
              <a:buNone/>
            </a:pPr>
            <a:endParaRPr lang="ru-RU" sz="7200" dirty="0" smtClean="0">
              <a:solidFill>
                <a:schemeClr val="bg2">
                  <a:lumMod val="25000"/>
                </a:schemeClr>
              </a:solidFill>
            </a:endParaRPr>
          </a:p>
          <a:p>
            <a:pPr marL="36576" indent="0" algn="ctr">
              <a:buNone/>
            </a:pPr>
            <a:r>
              <a:rPr lang="ru-RU" sz="11200" dirty="0" smtClean="0">
                <a:solidFill>
                  <a:schemeClr val="bg2">
                    <a:lumMod val="25000"/>
                  </a:schemeClr>
                </a:solidFill>
              </a:rPr>
              <a:t>Пока </a:t>
            </a:r>
            <a:r>
              <a:rPr lang="ru-RU" sz="11200" dirty="0">
                <a:solidFill>
                  <a:schemeClr val="bg2">
                    <a:lumMod val="25000"/>
                  </a:schemeClr>
                </a:solidFill>
              </a:rPr>
              <a:t>курение чуть ли не единственный способ </a:t>
            </a:r>
            <a:r>
              <a:rPr lang="ru-RU" sz="11200" dirty="0" smtClean="0">
                <a:solidFill>
                  <a:schemeClr val="bg2">
                    <a:lumMod val="25000"/>
                  </a:schemeClr>
                </a:solidFill>
              </a:rPr>
              <a:t>самоутвердиться </a:t>
            </a:r>
            <a:r>
              <a:rPr lang="ru-RU" sz="11200" dirty="0">
                <a:solidFill>
                  <a:schemeClr val="bg2">
                    <a:lumMod val="25000"/>
                  </a:schemeClr>
                </a:solidFill>
              </a:rPr>
              <a:t>и </a:t>
            </a:r>
            <a:r>
              <a:rPr lang="ru-RU" sz="11200" dirty="0" smtClean="0">
                <a:solidFill>
                  <a:schemeClr val="bg2">
                    <a:lumMod val="25000"/>
                  </a:schemeClr>
                </a:solidFill>
              </a:rPr>
              <a:t>быть свободным </a:t>
            </a:r>
            <a:r>
              <a:rPr lang="ru-RU" sz="11200" dirty="0">
                <a:solidFill>
                  <a:schemeClr val="bg2">
                    <a:lumMod val="25000"/>
                  </a:schemeClr>
                </a:solidFill>
              </a:rPr>
              <a:t>– </a:t>
            </a:r>
            <a:r>
              <a:rPr lang="ru-RU" sz="11200" b="1" dirty="0">
                <a:solidFill>
                  <a:schemeClr val="bg2">
                    <a:lumMod val="25000"/>
                  </a:schemeClr>
                </a:solidFill>
              </a:rPr>
              <a:t>невротический роман с сигаретой будет длиться и </a:t>
            </a:r>
            <a:r>
              <a:rPr lang="ru-RU" sz="11200" b="1" dirty="0" smtClean="0">
                <a:solidFill>
                  <a:schemeClr val="bg2">
                    <a:lumMod val="25000"/>
                  </a:schemeClr>
                </a:solidFill>
              </a:rPr>
              <a:t>убивать</a:t>
            </a:r>
            <a:endParaRPr lang="ru-RU" sz="11200" b="1" dirty="0">
              <a:solidFill>
                <a:schemeClr val="bg2">
                  <a:lumMod val="25000"/>
                </a:schemeClr>
              </a:solidFill>
            </a:endParaRPr>
          </a:p>
          <a:p>
            <a:pPr marL="36576" indent="0" algn="just">
              <a:buNone/>
            </a:pPr>
            <a:r>
              <a:rPr lang="ru-RU" sz="11200" dirty="0" smtClean="0">
                <a:solidFill>
                  <a:schemeClr val="bg2">
                    <a:lumMod val="25000"/>
                  </a:schemeClr>
                </a:solidFill>
              </a:rPr>
              <a:t>Человек </a:t>
            </a:r>
            <a:r>
              <a:rPr lang="ru-RU" sz="11200" dirty="0">
                <a:solidFill>
                  <a:schemeClr val="bg2">
                    <a:lumMod val="25000"/>
                  </a:schemeClr>
                </a:solidFill>
              </a:rPr>
              <a:t>никогда не откажется от того, что любит. Это как в любой зависимости – до поры до времени ты уверен, что это любовь</a:t>
            </a:r>
            <a:r>
              <a:rPr lang="ru-RU" sz="8600" dirty="0">
                <a:solidFill>
                  <a:schemeClr val="bg2">
                    <a:lumMod val="25000"/>
                  </a:schemeClr>
                </a:solidFill>
              </a:rPr>
              <a:t>. </a:t>
            </a:r>
          </a:p>
          <a:p>
            <a:pPr marL="36576" indent="0" algn="ctr">
              <a:buNone/>
            </a:pPr>
            <a:endParaRPr lang="ru-RU" sz="3700" dirty="0" smtClean="0">
              <a:solidFill>
                <a:schemeClr val="bg2">
                  <a:lumMod val="25000"/>
                </a:schemeClr>
              </a:solidFill>
            </a:endParaRPr>
          </a:p>
          <a:p>
            <a:pPr marL="36576" indent="0" algn="ctr">
              <a:buNone/>
            </a:pPr>
            <a:r>
              <a:rPr lang="ru-RU" sz="11200" dirty="0" smtClean="0">
                <a:solidFill>
                  <a:schemeClr val="bg2">
                    <a:lumMod val="25000"/>
                  </a:schemeClr>
                </a:solidFill>
              </a:rPr>
              <a:t>Ситуация </a:t>
            </a:r>
            <a:r>
              <a:rPr lang="ru-RU" sz="11200" dirty="0">
                <a:solidFill>
                  <a:schemeClr val="bg2">
                    <a:lumMod val="25000"/>
                  </a:schemeClr>
                </a:solidFill>
              </a:rPr>
              <a:t>меняется </a:t>
            </a:r>
            <a:r>
              <a:rPr lang="ru-RU" sz="11200" dirty="0" smtClean="0">
                <a:solidFill>
                  <a:schemeClr val="bg2">
                    <a:lumMod val="25000"/>
                  </a:schemeClr>
                </a:solidFill>
              </a:rPr>
              <a:t>в </a:t>
            </a:r>
            <a:r>
              <a:rPr lang="ru-RU" sz="11200" dirty="0">
                <a:solidFill>
                  <a:schemeClr val="bg2">
                    <a:lumMod val="25000"/>
                  </a:schemeClr>
                </a:solidFill>
              </a:rPr>
              <a:t>момент, когда </a:t>
            </a:r>
            <a:r>
              <a:rPr lang="ru-RU" sz="11200" dirty="0" smtClean="0">
                <a:solidFill>
                  <a:schemeClr val="bg2">
                    <a:lumMod val="25000"/>
                  </a:schemeClr>
                </a:solidFill>
              </a:rPr>
              <a:t>осознаешь</a:t>
            </a:r>
            <a:r>
              <a:rPr lang="ru-RU" sz="11200" dirty="0">
                <a:solidFill>
                  <a:schemeClr val="bg2">
                    <a:lumMod val="25000"/>
                  </a:schemeClr>
                </a:solidFill>
              </a:rPr>
              <a:t>, что</a:t>
            </a:r>
          </a:p>
          <a:p>
            <a:pPr marL="36576" indent="0" algn="ctr">
              <a:buNone/>
            </a:pPr>
            <a:r>
              <a:rPr lang="ru-RU" sz="11200" b="1" dirty="0" smtClean="0">
                <a:solidFill>
                  <a:schemeClr val="bg2">
                    <a:lumMod val="25000"/>
                  </a:schemeClr>
                </a:solidFill>
              </a:rPr>
              <a:t>ПРОСТО </a:t>
            </a:r>
            <a:r>
              <a:rPr lang="ru-RU" sz="11200" b="1" dirty="0">
                <a:solidFill>
                  <a:schemeClr val="bg2">
                    <a:lumMod val="25000"/>
                  </a:schemeClr>
                </a:solidFill>
              </a:rPr>
              <a:t>ЗАВИСИМ, БОЛЕН И </a:t>
            </a:r>
            <a:r>
              <a:rPr lang="ru-RU" sz="11200" b="1" dirty="0" smtClean="0">
                <a:solidFill>
                  <a:schemeClr val="bg2">
                    <a:lumMod val="25000"/>
                  </a:schemeClr>
                </a:solidFill>
              </a:rPr>
              <a:t>СЛАБ</a:t>
            </a:r>
            <a:endParaRPr lang="ru-RU" sz="11200" dirty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6576" indent="0" algn="ctr">
              <a:buNone/>
            </a:pPr>
            <a:endParaRPr lang="ru-RU" sz="3700" dirty="0" smtClean="0"/>
          </a:p>
          <a:p>
            <a:pPr marL="36576" indent="0" algn="ctr">
              <a:buNone/>
            </a:pPr>
            <a:r>
              <a:rPr lang="ru-RU" sz="11200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Любовь – это когда радость и удовольствие, ЗАВИСИМОСТЬ – СТРАХИ, НЕРВЫ И </a:t>
            </a:r>
            <a:r>
              <a:rPr lang="ru-RU" sz="11200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БОЛЬ</a:t>
            </a:r>
            <a:endParaRPr lang="ru-RU" sz="11200" dirty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6576" indent="0" algn="ctr">
              <a:buNone/>
            </a:pPr>
            <a:endParaRPr lang="ru-RU" sz="8600" dirty="0"/>
          </a:p>
          <a:p>
            <a:pPr marL="36576" indent="0" algn="ctr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62926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Click="0" advTm="5000">
        <p14:reveal/>
      </p:transition>
    </mc:Choice>
    <mc:Fallback xmlns="">
      <p:transition spd="slow" advClick="0" advTm="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260648"/>
            <a:ext cx="8568952" cy="6408712"/>
          </a:xfrm>
        </p:spPr>
        <p:txBody>
          <a:bodyPr>
            <a:normAutofit/>
          </a:bodyPr>
          <a:lstStyle/>
          <a:p>
            <a:pPr marL="68580" indent="0" algn="ctr">
              <a:buNone/>
            </a:pPr>
            <a:r>
              <a:rPr lang="ru-RU" sz="2800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Организация, </a:t>
            </a:r>
          </a:p>
          <a:p>
            <a:pPr marL="68580" indent="0" algn="ctr">
              <a:buNone/>
            </a:pPr>
            <a:r>
              <a:rPr lang="ru-RU" sz="2800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оказывающая консультативную </a:t>
            </a:r>
            <a:r>
              <a:rPr lang="ru-RU" sz="2800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помощь </a:t>
            </a:r>
            <a:r>
              <a:rPr lang="ru-RU" sz="2800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 </a:t>
            </a:r>
            <a:r>
              <a:rPr lang="ru-RU" sz="2800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развитии </a:t>
            </a:r>
            <a:r>
              <a:rPr lang="ru-RU" sz="2800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зависимостей</a:t>
            </a:r>
          </a:p>
          <a:p>
            <a:pPr marL="68580" indent="0" algn="ctr">
              <a:buNone/>
            </a:pPr>
            <a:endParaRPr lang="ru-RU" sz="1600" dirty="0" smtClean="0">
              <a:solidFill>
                <a:schemeClr val="bg2">
                  <a:lumMod val="25000"/>
                </a:schemeClr>
              </a:solidFill>
            </a:endParaRPr>
          </a:p>
          <a:p>
            <a:pPr marL="68580" indent="0" algn="ctr">
              <a:buNone/>
            </a:pPr>
            <a:r>
              <a:rPr lang="ru-RU" sz="2800" dirty="0" smtClean="0">
                <a:solidFill>
                  <a:schemeClr val="bg2">
                    <a:lumMod val="25000"/>
                  </a:schemeClr>
                </a:solidFill>
              </a:rPr>
              <a:t>УЗ </a:t>
            </a:r>
            <a:r>
              <a:rPr lang="ru-RU" sz="2800" dirty="0">
                <a:solidFill>
                  <a:schemeClr val="bg2">
                    <a:lumMod val="25000"/>
                  </a:schemeClr>
                </a:solidFill>
              </a:rPr>
              <a:t>«Витебский областной клинический центр психиатрии и наркологии</a:t>
            </a:r>
            <a:r>
              <a:rPr lang="ru-RU" sz="2800" dirty="0" smtClean="0">
                <a:solidFill>
                  <a:schemeClr val="bg2">
                    <a:lumMod val="25000"/>
                  </a:schemeClr>
                </a:solidFill>
              </a:rPr>
              <a:t>»</a:t>
            </a:r>
          </a:p>
          <a:p>
            <a:pPr marL="68580" indent="0" algn="ctr">
              <a:buNone/>
            </a:pPr>
            <a:endParaRPr lang="ru-RU" sz="1600" dirty="0" smtClean="0">
              <a:solidFill>
                <a:schemeClr val="bg2">
                  <a:lumMod val="25000"/>
                </a:schemeClr>
              </a:solidFill>
            </a:endParaRPr>
          </a:p>
          <a:p>
            <a:pPr marL="68580" indent="0" algn="ctr">
              <a:buNone/>
            </a:pPr>
            <a:r>
              <a:rPr lang="ru-RU" sz="2800" dirty="0" smtClean="0">
                <a:solidFill>
                  <a:schemeClr val="bg2">
                    <a:lumMod val="25000"/>
                  </a:schemeClr>
                </a:solidFill>
              </a:rPr>
              <a:t>211300 </a:t>
            </a:r>
            <a:r>
              <a:rPr lang="ru-RU" sz="2800" dirty="0">
                <a:solidFill>
                  <a:schemeClr val="bg2">
                    <a:lumMod val="25000"/>
                  </a:schemeClr>
                </a:solidFill>
              </a:rPr>
              <a:t>Витебский район, п. </a:t>
            </a:r>
            <a:r>
              <a:rPr lang="ru-RU" sz="2800" dirty="0" err="1">
                <a:solidFill>
                  <a:schemeClr val="bg2">
                    <a:lumMod val="25000"/>
                  </a:schemeClr>
                </a:solidFill>
              </a:rPr>
              <a:t>Витьба</a:t>
            </a:r>
            <a:r>
              <a:rPr lang="ru-RU" sz="2800" dirty="0">
                <a:solidFill>
                  <a:schemeClr val="bg2">
                    <a:lumMod val="25000"/>
                  </a:schemeClr>
                </a:solidFill>
              </a:rPr>
              <a:t>, </a:t>
            </a:r>
            <a:endParaRPr lang="ru-RU" sz="2800" dirty="0" smtClean="0">
              <a:solidFill>
                <a:schemeClr val="bg2">
                  <a:lumMod val="25000"/>
                </a:schemeClr>
              </a:solidFill>
            </a:endParaRPr>
          </a:p>
          <a:p>
            <a:pPr marL="68580" indent="0" algn="ctr">
              <a:buNone/>
            </a:pPr>
            <a:r>
              <a:rPr lang="ru-RU" sz="2800" dirty="0" smtClean="0">
                <a:solidFill>
                  <a:schemeClr val="bg2">
                    <a:lumMod val="25000"/>
                  </a:schemeClr>
                </a:solidFill>
              </a:rPr>
              <a:t>ул. </a:t>
            </a:r>
            <a:r>
              <a:rPr lang="ru-RU" sz="2800" dirty="0">
                <a:solidFill>
                  <a:schemeClr val="bg2">
                    <a:lumMod val="25000"/>
                  </a:schemeClr>
                </a:solidFill>
              </a:rPr>
              <a:t>Центральная 1а, (80212) </a:t>
            </a:r>
            <a:r>
              <a:rPr lang="ru-RU" sz="2800" dirty="0" smtClean="0">
                <a:solidFill>
                  <a:schemeClr val="bg2">
                    <a:lumMod val="25000"/>
                  </a:schemeClr>
                </a:solidFill>
              </a:rPr>
              <a:t>692960</a:t>
            </a:r>
          </a:p>
          <a:p>
            <a:pPr marL="68580" indent="0" algn="ctr">
              <a:buNone/>
            </a:pPr>
            <a:r>
              <a:rPr lang="en-US" sz="2800" dirty="0" smtClean="0">
                <a:solidFill>
                  <a:schemeClr val="bg2">
                    <a:lumMod val="25000"/>
                  </a:schemeClr>
                </a:solidFill>
              </a:rPr>
              <a:t>vit.pnd.vitebsk.by</a:t>
            </a:r>
            <a:endParaRPr lang="ru-RU" sz="2800" dirty="0" smtClean="0">
              <a:solidFill>
                <a:schemeClr val="bg2">
                  <a:lumMod val="25000"/>
                </a:schemeClr>
              </a:solidFill>
            </a:endParaRPr>
          </a:p>
          <a:p>
            <a:pPr marL="68580" indent="0" algn="ctr">
              <a:buNone/>
            </a:pPr>
            <a:endParaRPr lang="ru-RU" sz="1600" dirty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68580" indent="0" algn="ctr">
              <a:buNone/>
            </a:pPr>
            <a:r>
              <a:rPr lang="ru-RU" sz="2800" dirty="0">
                <a:solidFill>
                  <a:schemeClr val="bg2">
                    <a:lumMod val="25000"/>
                  </a:schemeClr>
                </a:solidFill>
              </a:rPr>
              <a:t>210023 г. Витебск, </a:t>
            </a:r>
            <a:r>
              <a:rPr lang="ru-RU" sz="2800" dirty="0" smtClean="0">
                <a:solidFill>
                  <a:schemeClr val="bg2">
                    <a:lumMod val="25000"/>
                  </a:schemeClr>
                </a:solidFill>
              </a:rPr>
              <a:t>ул. Коммунистическая</a:t>
            </a:r>
            <a:r>
              <a:rPr lang="ru-RU" sz="2800" dirty="0">
                <a:solidFill>
                  <a:schemeClr val="bg2">
                    <a:lumMod val="25000"/>
                  </a:schemeClr>
                </a:solidFill>
              </a:rPr>
              <a:t>, д.6 </a:t>
            </a:r>
          </a:p>
          <a:p>
            <a:pPr marL="68580" indent="0" algn="ctr">
              <a:buNone/>
            </a:pPr>
            <a:r>
              <a:rPr lang="ru-RU" sz="2800" dirty="0">
                <a:solidFill>
                  <a:schemeClr val="bg2">
                    <a:lumMod val="25000"/>
                  </a:schemeClr>
                </a:solidFill>
              </a:rPr>
              <a:t>(80212) 614581 (80212) 614576 (анонимно)</a:t>
            </a:r>
          </a:p>
        </p:txBody>
      </p:sp>
    </p:spTree>
    <p:extLst>
      <p:ext uri="{BB962C8B-B14F-4D97-AF65-F5344CB8AC3E}">
        <p14:creationId xmlns:p14="http://schemas.microsoft.com/office/powerpoint/2010/main" val="33602113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Click="0" advTm="5000">
        <p14:reveal/>
      </p:transition>
    </mc:Choice>
    <mc:Fallback xmlns="">
      <p:transition spd="slow" advClick="0" advTm="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476672"/>
            <a:ext cx="8424936" cy="5976664"/>
          </a:xfrm>
        </p:spPr>
        <p:txBody>
          <a:bodyPr>
            <a:normAutofit/>
          </a:bodyPr>
          <a:lstStyle/>
          <a:p>
            <a:pPr marL="0" lvl="0" indent="541338">
              <a:buClr>
                <a:srgbClr val="94C600"/>
              </a:buClr>
              <a:buNone/>
            </a:pPr>
            <a:r>
              <a:rPr lang="ru-RU" sz="3200" dirty="0">
                <a:solidFill>
                  <a:schemeClr val="bg2">
                    <a:lumMod val="25000"/>
                  </a:schemeClr>
                </a:solidFill>
              </a:rPr>
              <a:t>По данным исследования </a:t>
            </a:r>
            <a:r>
              <a:rPr lang="ru-RU" sz="3200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«Распространенность факторов риска неинфекционных заболеваний (далее – НИЗ) в Республике Беларусь» </a:t>
            </a:r>
            <a:r>
              <a:rPr lang="ru-RU" sz="3200" dirty="0">
                <a:solidFill>
                  <a:schemeClr val="bg2">
                    <a:lumMod val="25000"/>
                  </a:schemeClr>
                </a:solidFill>
              </a:rPr>
              <a:t>(STEPS 2016 – 2017) в Беларуси курит почти треть населения (29,6</a:t>
            </a:r>
            <a:r>
              <a:rPr lang="ru-RU" sz="3200" dirty="0" smtClean="0">
                <a:solidFill>
                  <a:schemeClr val="bg2">
                    <a:lumMod val="25000"/>
                  </a:schemeClr>
                </a:solidFill>
              </a:rPr>
              <a:t>%).</a:t>
            </a:r>
          </a:p>
          <a:p>
            <a:pPr marL="0" lvl="0" indent="541338">
              <a:buClr>
                <a:srgbClr val="94C600"/>
              </a:buClr>
              <a:buNone/>
            </a:pPr>
            <a:r>
              <a:rPr lang="ru-RU" sz="3200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Девять из 10 курильщиков (91,5%) курят ежедневно. </a:t>
            </a:r>
            <a:endParaRPr lang="ru-RU" sz="3200" dirty="0" smtClean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lvl="0" indent="541338">
              <a:buClr>
                <a:srgbClr val="94C600"/>
              </a:buClr>
              <a:buNone/>
            </a:pPr>
            <a:r>
              <a:rPr lang="ru-RU" sz="3200" dirty="0" smtClean="0">
                <a:solidFill>
                  <a:schemeClr val="bg2">
                    <a:lumMod val="25000"/>
                  </a:schemeClr>
                </a:solidFill>
              </a:rPr>
              <a:t>Доля </a:t>
            </a:r>
            <a:r>
              <a:rPr lang="ru-RU" sz="3200" dirty="0">
                <a:solidFill>
                  <a:schemeClr val="bg2">
                    <a:lumMod val="25000"/>
                  </a:schemeClr>
                </a:solidFill>
              </a:rPr>
              <a:t>ежедневных курильщиков среди курящих мужчин (94,4%) выше, чем среди курящих женщин (81,5%). </a:t>
            </a:r>
          </a:p>
        </p:txBody>
      </p:sp>
    </p:spTree>
    <p:extLst>
      <p:ext uri="{BB962C8B-B14F-4D97-AF65-F5344CB8AC3E}">
        <p14:creationId xmlns:p14="http://schemas.microsoft.com/office/powerpoint/2010/main" val="10134881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Click="0" advTm="5000">
        <p14:reveal/>
      </p:transition>
    </mc:Choice>
    <mc:Fallback xmlns="">
      <p:transition spd="slow" advClick="0" advTm="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404664"/>
            <a:ext cx="8391670" cy="6137718"/>
          </a:xfrm>
        </p:spPr>
        <p:txBody>
          <a:bodyPr>
            <a:normAutofit/>
          </a:bodyPr>
          <a:lstStyle/>
          <a:p>
            <a:pPr marL="68580" indent="0" fontAlgn="base">
              <a:buNone/>
            </a:pPr>
            <a:r>
              <a:rPr lang="ru-RU" sz="2800" dirty="0" smtClean="0">
                <a:solidFill>
                  <a:schemeClr val="bg2">
                    <a:lumMod val="25000"/>
                  </a:schemeClr>
                </a:solidFill>
              </a:rPr>
              <a:t>	</a:t>
            </a:r>
            <a:r>
              <a:rPr lang="ru-RU" sz="3200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Электронные </a:t>
            </a:r>
            <a:r>
              <a:rPr lang="ru-RU" sz="3200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сигареты используют 1,1% респондентов, не употребляющих другие табачные изделия</a:t>
            </a:r>
            <a:r>
              <a:rPr lang="ru-RU" sz="3200" dirty="0">
                <a:solidFill>
                  <a:schemeClr val="bg2">
                    <a:lumMod val="25000"/>
                  </a:schemeClr>
                </a:solidFill>
              </a:rPr>
              <a:t>. Среди курящих респондентов электронными сигаретами пользуются 3,8%, однако уровень их потребления достигает 10,7% среди молодых курильщиков (мужчины, 18-29 лет). </a:t>
            </a:r>
            <a:r>
              <a:rPr lang="ru-RU" sz="3200" dirty="0" smtClean="0">
                <a:solidFill>
                  <a:schemeClr val="bg2">
                    <a:lumMod val="25000"/>
                  </a:schemeClr>
                </a:solidFill>
              </a:rPr>
              <a:t>	</a:t>
            </a:r>
          </a:p>
          <a:p>
            <a:pPr marL="68580" indent="0" fontAlgn="base">
              <a:buNone/>
            </a:pPr>
            <a:r>
              <a:rPr lang="ru-RU" sz="3200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ru-RU" sz="3200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Средний </a:t>
            </a:r>
            <a:r>
              <a:rPr lang="ru-RU" sz="3200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возраст начала курения в общей выборке респондентов составил 17,5 года </a:t>
            </a:r>
            <a:r>
              <a:rPr lang="ru-RU" sz="3200" dirty="0">
                <a:solidFill>
                  <a:schemeClr val="bg2">
                    <a:lumMod val="25000"/>
                  </a:schemeClr>
                </a:solidFill>
              </a:rPr>
              <a:t>(16,9 года у мужчин и 19,9 года у женщин) </a:t>
            </a:r>
          </a:p>
        </p:txBody>
      </p:sp>
    </p:spTree>
    <p:extLst>
      <p:ext uri="{BB962C8B-B14F-4D97-AF65-F5344CB8AC3E}">
        <p14:creationId xmlns:p14="http://schemas.microsoft.com/office/powerpoint/2010/main" val="38519195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Click="0" advTm="5000">
        <p14:reveal/>
      </p:transition>
    </mc:Choice>
    <mc:Fallback xmlns="">
      <p:transition spd="slow" advClick="0" advTm="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260648"/>
            <a:ext cx="8496944" cy="6486104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ru-RU" sz="3200" dirty="0" smtClean="0">
                <a:solidFill>
                  <a:schemeClr val="bg2">
                    <a:lumMod val="25000"/>
                  </a:schemeClr>
                </a:solidFill>
              </a:rPr>
              <a:t>	</a:t>
            </a:r>
            <a:r>
              <a:rPr lang="ru-RU" sz="2800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СИГАРЕТА </a:t>
            </a:r>
            <a:r>
              <a:rPr lang="ru-RU" sz="3200" dirty="0" smtClean="0">
                <a:solidFill>
                  <a:schemeClr val="bg2">
                    <a:lumMod val="25000"/>
                  </a:schemeClr>
                </a:solidFill>
              </a:rPr>
              <a:t>– </a:t>
            </a:r>
            <a:r>
              <a:rPr lang="ru-RU" sz="3200" dirty="0">
                <a:solidFill>
                  <a:schemeClr val="bg2">
                    <a:lumMod val="25000"/>
                  </a:schemeClr>
                </a:solidFill>
              </a:rPr>
              <a:t>это </a:t>
            </a:r>
            <a:r>
              <a:rPr lang="ru-RU" sz="3200" dirty="0" smtClean="0">
                <a:solidFill>
                  <a:schemeClr val="bg2">
                    <a:lumMod val="25000"/>
                  </a:schemeClr>
                </a:solidFill>
              </a:rPr>
              <a:t>не </a:t>
            </a:r>
            <a:r>
              <a:rPr lang="ru-RU" sz="3200" dirty="0">
                <a:solidFill>
                  <a:schemeClr val="bg2">
                    <a:lumMod val="25000"/>
                  </a:schemeClr>
                </a:solidFill>
              </a:rPr>
              <a:t>безобидная </a:t>
            </a:r>
            <a:r>
              <a:rPr lang="ru-RU" sz="3200" dirty="0" smtClean="0">
                <a:solidFill>
                  <a:schemeClr val="bg2">
                    <a:lumMod val="25000"/>
                  </a:schemeClr>
                </a:solidFill>
              </a:rPr>
              <a:t>игрушка. </a:t>
            </a:r>
            <a:r>
              <a:rPr lang="ru-RU" sz="3200" dirty="0">
                <a:solidFill>
                  <a:schemeClr val="bg2">
                    <a:lumMod val="25000"/>
                  </a:schemeClr>
                </a:solidFill>
              </a:rPr>
              <a:t>При ее горении выделяется </a:t>
            </a:r>
            <a:r>
              <a:rPr lang="ru-RU" sz="3200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свыше 4 тысяч опасных химических веществ.</a:t>
            </a:r>
            <a:r>
              <a:rPr lang="ru-RU" sz="3200" dirty="0">
                <a:solidFill>
                  <a:schemeClr val="bg2">
                    <a:lumMod val="25000"/>
                  </a:schemeClr>
                </a:solidFill>
              </a:rPr>
              <a:t> Именно они и наносят основной вред организму при курении.</a:t>
            </a:r>
          </a:p>
        </p:txBody>
      </p:sp>
      <p:pic>
        <p:nvPicPr>
          <p:cNvPr id="1026" name="Picture 2" descr="Состав обычной сигареты | Полезные советы | Яндекс Дзен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2975208"/>
            <a:ext cx="7515225" cy="3533776"/>
          </a:xfrm>
          <a:prstGeom prst="rect">
            <a:avLst/>
          </a:prstGeom>
          <a:noFill/>
          <a:ln w="38100">
            <a:solidFill>
              <a:srgbClr val="92D05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449366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Click="0" advTm="5000">
        <p14:reveal/>
      </p:transition>
    </mc:Choice>
    <mc:Fallback xmlns="">
      <p:transition spd="slow" advClick="0" advTm="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404664"/>
            <a:ext cx="8640960" cy="6264696"/>
          </a:xfrm>
        </p:spPr>
        <p:txBody>
          <a:bodyPr>
            <a:noAutofit/>
          </a:bodyPr>
          <a:lstStyle/>
          <a:p>
            <a:pPr marL="68580" indent="0" algn="ctr">
              <a:buNone/>
            </a:pPr>
            <a:r>
              <a:rPr lang="ru-RU" sz="2800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КАКОЙ ВРЕД ОТ КУРЕНИЯ СИГАРЕТ</a:t>
            </a:r>
          </a:p>
          <a:p>
            <a:pPr marL="68580" indent="0">
              <a:buNone/>
            </a:pPr>
            <a:r>
              <a:rPr lang="ru-RU" sz="3200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Для </a:t>
            </a:r>
            <a:r>
              <a:rPr lang="ru-RU" sz="3200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мужчин </a:t>
            </a:r>
          </a:p>
          <a:p>
            <a:pPr marL="525780" indent="-457200">
              <a:buFont typeface="Wingdings" pitchFamily="2" charset="2"/>
              <a:buChar char="q"/>
            </a:pPr>
            <a:r>
              <a:rPr lang="ru-RU" sz="3200" dirty="0" smtClean="0">
                <a:solidFill>
                  <a:schemeClr val="bg2">
                    <a:lumMod val="25000"/>
                  </a:schemeClr>
                </a:solidFill>
              </a:rPr>
              <a:t>Снижение </a:t>
            </a:r>
            <a:r>
              <a:rPr lang="ru-RU" sz="3200" dirty="0" err="1">
                <a:solidFill>
                  <a:schemeClr val="bg2">
                    <a:lumMod val="25000"/>
                  </a:schemeClr>
                </a:solidFill>
              </a:rPr>
              <a:t>эрректильной</a:t>
            </a:r>
            <a:r>
              <a:rPr lang="ru-RU" sz="3200" dirty="0">
                <a:solidFill>
                  <a:schemeClr val="bg2">
                    <a:lumMod val="25000"/>
                  </a:schemeClr>
                </a:solidFill>
              </a:rPr>
              <a:t> функции</a:t>
            </a:r>
            <a:r>
              <a:rPr lang="ru-RU" sz="3200" dirty="0" smtClean="0">
                <a:solidFill>
                  <a:schemeClr val="bg2">
                    <a:lumMod val="25000"/>
                  </a:schemeClr>
                </a:solidFill>
              </a:rPr>
              <a:t>;</a:t>
            </a:r>
          </a:p>
          <a:p>
            <a:pPr marL="525780" indent="-457200">
              <a:buFont typeface="Wingdings" pitchFamily="2" charset="2"/>
              <a:buChar char="q"/>
            </a:pPr>
            <a:r>
              <a:rPr lang="ru-RU" sz="3200" dirty="0" smtClean="0">
                <a:solidFill>
                  <a:schemeClr val="bg2">
                    <a:lumMod val="25000"/>
                  </a:schemeClr>
                </a:solidFill>
              </a:rPr>
              <a:t>Аденома </a:t>
            </a:r>
            <a:r>
              <a:rPr lang="ru-RU" sz="3200" dirty="0">
                <a:solidFill>
                  <a:schemeClr val="bg2">
                    <a:lumMod val="25000"/>
                  </a:schemeClr>
                </a:solidFill>
              </a:rPr>
              <a:t>простаты; </a:t>
            </a:r>
          </a:p>
          <a:p>
            <a:pPr marL="525780" indent="-457200">
              <a:buFont typeface="Wingdings" pitchFamily="2" charset="2"/>
              <a:buChar char="q"/>
            </a:pPr>
            <a:r>
              <a:rPr lang="ru-RU" sz="3200" dirty="0" smtClean="0">
                <a:solidFill>
                  <a:schemeClr val="bg2">
                    <a:lumMod val="25000"/>
                  </a:schemeClr>
                </a:solidFill>
              </a:rPr>
              <a:t>Сердечно-сосудистые </a:t>
            </a:r>
            <a:r>
              <a:rPr lang="ru-RU" sz="3200" dirty="0">
                <a:solidFill>
                  <a:schemeClr val="bg2">
                    <a:lumMod val="25000"/>
                  </a:schemeClr>
                </a:solidFill>
              </a:rPr>
              <a:t>заболевания; </a:t>
            </a:r>
            <a:endParaRPr lang="ru-RU" sz="3200" dirty="0" smtClean="0">
              <a:solidFill>
                <a:schemeClr val="bg2">
                  <a:lumMod val="25000"/>
                </a:schemeClr>
              </a:solidFill>
            </a:endParaRPr>
          </a:p>
          <a:p>
            <a:pPr marL="525780" indent="-457200">
              <a:buFont typeface="Wingdings" pitchFamily="2" charset="2"/>
              <a:buChar char="q"/>
            </a:pPr>
            <a:r>
              <a:rPr lang="ru-RU" sz="3200" dirty="0" smtClean="0">
                <a:solidFill>
                  <a:schemeClr val="bg2">
                    <a:lumMod val="25000"/>
                  </a:schemeClr>
                </a:solidFill>
              </a:rPr>
              <a:t>Разрушение </a:t>
            </a:r>
            <a:r>
              <a:rPr lang="ru-RU" sz="3200" dirty="0">
                <a:solidFill>
                  <a:schemeClr val="bg2">
                    <a:lumMod val="25000"/>
                  </a:schemeClr>
                </a:solidFill>
              </a:rPr>
              <a:t>эмали зубов и их постепенное пожелтение; </a:t>
            </a:r>
          </a:p>
          <a:p>
            <a:pPr marL="525780" indent="-457200">
              <a:buFont typeface="Wingdings" pitchFamily="2" charset="2"/>
              <a:buChar char="q"/>
            </a:pPr>
            <a:r>
              <a:rPr lang="ru-RU" sz="3200" dirty="0" smtClean="0">
                <a:solidFill>
                  <a:schemeClr val="bg2">
                    <a:lumMod val="25000"/>
                  </a:schemeClr>
                </a:solidFill>
              </a:rPr>
              <a:t>Заболевания </a:t>
            </a:r>
            <a:r>
              <a:rPr lang="ru-RU" sz="3200" dirty="0">
                <a:solidFill>
                  <a:schemeClr val="bg2">
                    <a:lumMod val="25000"/>
                  </a:schemeClr>
                </a:solidFill>
              </a:rPr>
              <a:t>дыхательной системы (хронический кашель, хронический бронхит, пневмония, туберкулез, рак легких); </a:t>
            </a:r>
          </a:p>
        </p:txBody>
      </p:sp>
    </p:spTree>
    <p:extLst>
      <p:ext uri="{BB962C8B-B14F-4D97-AF65-F5344CB8AC3E}">
        <p14:creationId xmlns:p14="http://schemas.microsoft.com/office/powerpoint/2010/main" val="25673699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Click="0" advTm="5000">
        <p14:reveal/>
      </p:transition>
    </mc:Choice>
    <mc:Fallback xmlns="">
      <p:transition spd="slow" advClick="0" advTm="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332656"/>
            <a:ext cx="8424936" cy="6192688"/>
          </a:xfrm>
        </p:spPr>
        <p:txBody>
          <a:bodyPr>
            <a:normAutofit lnSpcReduction="10000"/>
          </a:bodyPr>
          <a:lstStyle/>
          <a:p>
            <a:pPr marL="68580" indent="0" algn="ctr">
              <a:buNone/>
            </a:pPr>
            <a:r>
              <a:rPr lang="ru-RU" sz="2800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КАКОЙ ВРЕД ОТ КУРЕНИЯ СИГАРЕТ</a:t>
            </a:r>
          </a:p>
          <a:p>
            <a:pPr marL="68580" indent="0">
              <a:buNone/>
            </a:pPr>
            <a:r>
              <a:rPr lang="ru-RU" sz="3200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Для </a:t>
            </a:r>
            <a:r>
              <a:rPr lang="ru-RU" sz="3200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мужчин</a:t>
            </a:r>
          </a:p>
          <a:p>
            <a:pPr marL="525780" indent="-457200">
              <a:buFont typeface="Wingdings" pitchFamily="2" charset="2"/>
              <a:buChar char="q"/>
            </a:pPr>
            <a:r>
              <a:rPr lang="ru-RU" sz="3200" dirty="0" smtClean="0">
                <a:solidFill>
                  <a:schemeClr val="bg2">
                    <a:lumMod val="25000"/>
                  </a:schemeClr>
                </a:solidFill>
              </a:rPr>
              <a:t>Злокачественные </a:t>
            </a:r>
            <a:r>
              <a:rPr lang="ru-RU" sz="3200" dirty="0">
                <a:solidFill>
                  <a:schemeClr val="bg2">
                    <a:lumMod val="25000"/>
                  </a:schemeClr>
                </a:solidFill>
              </a:rPr>
              <a:t>опухоли; </a:t>
            </a:r>
            <a:endParaRPr lang="ru-RU" sz="3200" dirty="0" smtClean="0">
              <a:solidFill>
                <a:schemeClr val="bg2">
                  <a:lumMod val="25000"/>
                </a:schemeClr>
              </a:solidFill>
            </a:endParaRPr>
          </a:p>
          <a:p>
            <a:pPr marL="525780" indent="-457200">
              <a:buFont typeface="Wingdings" pitchFamily="2" charset="2"/>
              <a:buChar char="q"/>
            </a:pPr>
            <a:r>
              <a:rPr lang="ru-RU" sz="3200" dirty="0" smtClean="0">
                <a:solidFill>
                  <a:schemeClr val="bg2">
                    <a:lumMod val="25000"/>
                  </a:schemeClr>
                </a:solidFill>
              </a:rPr>
              <a:t>Обострение заболеваний нервной системы;</a:t>
            </a:r>
          </a:p>
          <a:p>
            <a:pPr marL="525780" indent="-457200">
              <a:buFont typeface="Wingdings" pitchFamily="2" charset="2"/>
              <a:buChar char="q"/>
            </a:pPr>
            <a:r>
              <a:rPr lang="ru-RU" sz="3200" dirty="0">
                <a:solidFill>
                  <a:schemeClr val="bg2">
                    <a:lumMod val="25000"/>
                  </a:schemeClr>
                </a:solidFill>
              </a:rPr>
              <a:t>Ухудшение структуры и внешнего вида кожных покровов; </a:t>
            </a:r>
          </a:p>
          <a:p>
            <a:pPr marL="525780" indent="-457200">
              <a:buFont typeface="Wingdings" pitchFamily="2" charset="2"/>
              <a:buChar char="q"/>
            </a:pPr>
            <a:r>
              <a:rPr lang="ru-RU" sz="3200" dirty="0">
                <a:solidFill>
                  <a:schemeClr val="bg2">
                    <a:lumMod val="25000"/>
                  </a:schemeClr>
                </a:solidFill>
              </a:rPr>
              <a:t>Снижение слуха и остроты зрения, прогрессирующая стадия дистрофии сетчатки глаза; </a:t>
            </a:r>
          </a:p>
          <a:p>
            <a:pPr marL="525780" indent="-457200">
              <a:buFont typeface="Wingdings" pitchFamily="2" charset="2"/>
              <a:buChar char="q"/>
            </a:pPr>
            <a:r>
              <a:rPr lang="ru-RU" sz="3200" dirty="0">
                <a:solidFill>
                  <a:schemeClr val="bg2">
                    <a:lumMod val="25000"/>
                  </a:schemeClr>
                </a:solidFill>
              </a:rPr>
              <a:t>Гипоксия — кислородное голодание тканей.</a:t>
            </a:r>
          </a:p>
          <a:p>
            <a:pPr marL="68580" indent="0">
              <a:buNone/>
            </a:pPr>
            <a:endParaRPr lang="ru-RU" sz="3200" dirty="0">
              <a:solidFill>
                <a:srgbClr val="94C600">
                  <a:lumMod val="75000"/>
                </a:srgb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1083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Click="0" advTm="5000">
        <p14:reveal/>
      </p:transition>
    </mc:Choice>
    <mc:Fallback xmlns="">
      <p:transition spd="slow" advClick="0" advTm="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88640"/>
            <a:ext cx="8784976" cy="6480720"/>
          </a:xfrm>
        </p:spPr>
        <p:txBody>
          <a:bodyPr>
            <a:noAutofit/>
          </a:bodyPr>
          <a:lstStyle/>
          <a:p>
            <a:pPr marL="68580" indent="0" algn="ctr">
              <a:buNone/>
            </a:pPr>
            <a:r>
              <a:rPr lang="ru-RU" sz="2800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КАКОЙ ВРЕД ОТ КУРЕНИЯ СИГАРЕТ</a:t>
            </a:r>
          </a:p>
          <a:p>
            <a:pPr marL="68580" indent="0">
              <a:buNone/>
            </a:pPr>
            <a:r>
              <a:rPr lang="ru-RU" sz="3200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Для </a:t>
            </a:r>
            <a:r>
              <a:rPr lang="ru-RU" sz="3200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женщин </a:t>
            </a:r>
          </a:p>
          <a:p>
            <a:pPr marL="525780" indent="-457200">
              <a:buFont typeface="Wingdings" pitchFamily="2" charset="2"/>
              <a:buChar char="q"/>
            </a:pPr>
            <a:r>
              <a:rPr lang="ru-RU" sz="3200" dirty="0" smtClean="0">
                <a:solidFill>
                  <a:schemeClr val="bg2">
                    <a:lumMod val="25000"/>
                  </a:schemeClr>
                </a:solidFill>
              </a:rPr>
              <a:t>Вероятность </a:t>
            </a:r>
            <a:r>
              <a:rPr lang="ru-RU" sz="3200" dirty="0">
                <a:solidFill>
                  <a:schemeClr val="bg2">
                    <a:lumMod val="25000"/>
                  </a:schemeClr>
                </a:solidFill>
              </a:rPr>
              <a:t>развития бесплодия; </a:t>
            </a:r>
          </a:p>
          <a:p>
            <a:pPr marL="525780" indent="-457200">
              <a:buFont typeface="Wingdings" pitchFamily="2" charset="2"/>
              <a:buChar char="q"/>
            </a:pPr>
            <a:r>
              <a:rPr lang="ru-RU" sz="3200" dirty="0" smtClean="0">
                <a:solidFill>
                  <a:schemeClr val="bg2">
                    <a:lumMod val="25000"/>
                  </a:schemeClr>
                </a:solidFill>
              </a:rPr>
              <a:t>Выкидыш </a:t>
            </a:r>
            <a:r>
              <a:rPr lang="ru-RU" sz="3200" dirty="0">
                <a:solidFill>
                  <a:schemeClr val="bg2">
                    <a:lumMod val="25000"/>
                  </a:schemeClr>
                </a:solidFill>
              </a:rPr>
              <a:t>на ранних сроках беременности; </a:t>
            </a:r>
          </a:p>
          <a:p>
            <a:pPr marL="525780" indent="-457200">
              <a:buFont typeface="Wingdings" pitchFamily="2" charset="2"/>
              <a:buChar char="q"/>
            </a:pPr>
            <a:r>
              <a:rPr lang="ru-RU" sz="3200" dirty="0" smtClean="0">
                <a:solidFill>
                  <a:schemeClr val="bg2">
                    <a:lumMod val="25000"/>
                  </a:schemeClr>
                </a:solidFill>
              </a:rPr>
              <a:t>Преобразования </a:t>
            </a:r>
            <a:r>
              <a:rPr lang="ru-RU" sz="3200" dirty="0">
                <a:solidFill>
                  <a:schemeClr val="bg2">
                    <a:lumMod val="25000"/>
                  </a:schemeClr>
                </a:solidFill>
              </a:rPr>
              <a:t>структуры зубов, волос и ногтей; </a:t>
            </a:r>
          </a:p>
          <a:p>
            <a:pPr marL="525780" indent="-457200">
              <a:buFont typeface="Wingdings" pitchFamily="2" charset="2"/>
              <a:buChar char="q"/>
            </a:pPr>
            <a:r>
              <a:rPr lang="ru-RU" sz="3200" dirty="0" smtClean="0">
                <a:solidFill>
                  <a:schemeClr val="bg2">
                    <a:lumMod val="25000"/>
                  </a:schemeClr>
                </a:solidFill>
              </a:rPr>
              <a:t>Под </a:t>
            </a:r>
            <a:r>
              <a:rPr lang="ru-RU" sz="3200" dirty="0">
                <a:solidFill>
                  <a:schemeClr val="bg2">
                    <a:lumMod val="25000"/>
                  </a:schemeClr>
                </a:solidFill>
              </a:rPr>
              <a:t>воздействием никотина нарушается перистальтика, сосуды желудка патологически сужаются; </a:t>
            </a:r>
          </a:p>
          <a:p>
            <a:pPr marL="525780" indent="-457200">
              <a:buFont typeface="Wingdings" pitchFamily="2" charset="2"/>
              <a:buChar char="q"/>
            </a:pPr>
            <a:r>
              <a:rPr lang="ru-RU" sz="3200" dirty="0" smtClean="0">
                <a:solidFill>
                  <a:schemeClr val="bg2">
                    <a:lumMod val="25000"/>
                  </a:schemeClr>
                </a:solidFill>
              </a:rPr>
              <a:t>Психические </a:t>
            </a:r>
            <a:r>
              <a:rPr lang="ru-RU" sz="3200" dirty="0">
                <a:solidFill>
                  <a:schemeClr val="bg2">
                    <a:lumMod val="25000"/>
                  </a:schemeClr>
                </a:solidFill>
              </a:rPr>
              <a:t>расстройства, которые склонны к рецидивам, </a:t>
            </a:r>
            <a:r>
              <a:rPr lang="ru-RU" sz="3200" dirty="0" smtClean="0">
                <a:solidFill>
                  <a:schemeClr val="bg2">
                    <a:lumMod val="25000"/>
                  </a:schemeClr>
                </a:solidFill>
              </a:rPr>
              <a:t>депрессия</a:t>
            </a:r>
            <a:r>
              <a:rPr lang="ru-RU" sz="3200" dirty="0">
                <a:solidFill>
                  <a:schemeClr val="bg2">
                    <a:lumMod val="25000"/>
                  </a:schemeClr>
                </a:solidFill>
              </a:rPr>
              <a:t>; </a:t>
            </a:r>
          </a:p>
        </p:txBody>
      </p:sp>
    </p:spTree>
    <p:extLst>
      <p:ext uri="{BB962C8B-B14F-4D97-AF65-F5344CB8AC3E}">
        <p14:creationId xmlns:p14="http://schemas.microsoft.com/office/powerpoint/2010/main" val="4050477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Click="0" advTm="5000">
        <p14:reveal/>
      </p:transition>
    </mc:Choice>
    <mc:Fallback xmlns="">
      <p:transition spd="slow" advClick="0" advTm="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88640"/>
            <a:ext cx="8784976" cy="6480720"/>
          </a:xfrm>
        </p:spPr>
        <p:txBody>
          <a:bodyPr>
            <a:normAutofit lnSpcReduction="10000"/>
          </a:bodyPr>
          <a:lstStyle/>
          <a:p>
            <a:pPr marL="68580" indent="0" algn="ctr">
              <a:buNone/>
            </a:pPr>
            <a:r>
              <a:rPr lang="ru-RU" sz="2800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КАКОЙ ВРЕД ОТ КУРЕНИЯ СИГАРЕТ</a:t>
            </a:r>
          </a:p>
          <a:p>
            <a:pPr marL="68580" indent="0">
              <a:buNone/>
            </a:pPr>
            <a:r>
              <a:rPr lang="ru-RU" sz="3200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Для </a:t>
            </a:r>
            <a:r>
              <a:rPr lang="ru-RU" sz="3200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женщин </a:t>
            </a:r>
          </a:p>
          <a:p>
            <a:pPr marL="525780" indent="-457200">
              <a:buFont typeface="Wingdings" pitchFamily="2" charset="2"/>
              <a:buChar char="q"/>
            </a:pPr>
            <a:r>
              <a:rPr lang="ru-RU" sz="3200" dirty="0" smtClean="0">
                <a:solidFill>
                  <a:schemeClr val="bg2">
                    <a:lumMod val="25000"/>
                  </a:schemeClr>
                </a:solidFill>
              </a:rPr>
              <a:t>Заболевания </a:t>
            </a:r>
            <a:r>
              <a:rPr lang="ru-RU" sz="3200" dirty="0">
                <a:solidFill>
                  <a:schemeClr val="bg2">
                    <a:lumMod val="25000"/>
                  </a:schemeClr>
                </a:solidFill>
              </a:rPr>
              <a:t>дыхательной системы (хронический кашель, хронический бронхит, пневмония, туберкулез, рак легких), преображается тембр голоса; </a:t>
            </a:r>
          </a:p>
          <a:p>
            <a:pPr marL="525780" indent="-457200">
              <a:buFont typeface="Wingdings" pitchFamily="2" charset="2"/>
              <a:buChar char="q"/>
            </a:pPr>
            <a:r>
              <a:rPr lang="ru-RU" sz="3200" dirty="0" smtClean="0">
                <a:solidFill>
                  <a:schemeClr val="bg2">
                    <a:lumMod val="25000"/>
                  </a:schemeClr>
                </a:solidFill>
              </a:rPr>
              <a:t>Заболевания </a:t>
            </a:r>
            <a:r>
              <a:rPr lang="ru-RU" sz="3200" dirty="0">
                <a:solidFill>
                  <a:schemeClr val="bg2">
                    <a:lumMod val="25000"/>
                  </a:schemeClr>
                </a:solidFill>
              </a:rPr>
              <a:t>сердечно-сосудистой системы; </a:t>
            </a:r>
          </a:p>
          <a:p>
            <a:pPr marL="525780" indent="-457200">
              <a:buFont typeface="Wingdings" pitchFamily="2" charset="2"/>
              <a:buChar char="q"/>
            </a:pPr>
            <a:r>
              <a:rPr lang="ru-RU" sz="3200" dirty="0" smtClean="0">
                <a:solidFill>
                  <a:schemeClr val="bg2">
                    <a:lumMod val="25000"/>
                  </a:schemeClr>
                </a:solidFill>
              </a:rPr>
              <a:t>Ускоряются </a:t>
            </a:r>
            <a:r>
              <a:rPr lang="ru-RU" sz="3200" dirty="0">
                <a:solidFill>
                  <a:schemeClr val="bg2">
                    <a:lumMod val="25000"/>
                  </a:schemeClr>
                </a:solidFill>
              </a:rPr>
              <a:t>процессы старения; </a:t>
            </a:r>
          </a:p>
          <a:p>
            <a:pPr marL="525780" indent="-457200">
              <a:buFont typeface="Wingdings" pitchFamily="2" charset="2"/>
              <a:buChar char="q"/>
            </a:pPr>
            <a:r>
              <a:rPr lang="ru-RU" sz="3200" dirty="0" smtClean="0">
                <a:solidFill>
                  <a:schemeClr val="bg2">
                    <a:lumMod val="25000"/>
                  </a:schemeClr>
                </a:solidFill>
              </a:rPr>
              <a:t>Повышается </a:t>
            </a:r>
            <a:r>
              <a:rPr lang="ru-RU" sz="3200" dirty="0">
                <a:solidFill>
                  <a:schemeClr val="bg2">
                    <a:lumMod val="25000"/>
                  </a:schemeClr>
                </a:solidFill>
              </a:rPr>
              <a:t>вероятность инсульта сосудов головного мозга и риск инфаркта миокарда</a:t>
            </a:r>
          </a:p>
          <a:p>
            <a:pPr marL="68580" indent="0">
              <a:buNone/>
            </a:pPr>
            <a:endParaRPr lang="ru-RU" sz="2700" dirty="0">
              <a:solidFill>
                <a:srgbClr val="94C600">
                  <a:lumMod val="75000"/>
                </a:srgb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87140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Click="0" advTm="5000">
        <p14:reveal/>
      </p:transition>
    </mc:Choice>
    <mc:Fallback xmlns="">
      <p:transition spd="slow" advClick="0" advTm="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260648"/>
            <a:ext cx="8712968" cy="6480720"/>
          </a:xfrm>
        </p:spPr>
        <p:txBody>
          <a:bodyPr>
            <a:noAutofit/>
          </a:bodyPr>
          <a:lstStyle/>
          <a:p>
            <a:pPr marL="68580" indent="0" algn="ctr">
              <a:buNone/>
            </a:pPr>
            <a:r>
              <a:rPr lang="ru-RU" sz="2800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ВРЕД КУРЕНИЯ ДЛЯ ОКРУЖАЮЩИХ </a:t>
            </a:r>
          </a:p>
          <a:p>
            <a:pPr marL="68580" indent="0">
              <a:buNone/>
            </a:pPr>
            <a:r>
              <a:rPr lang="ru-RU" sz="3200" dirty="0" smtClean="0">
                <a:solidFill>
                  <a:schemeClr val="bg2">
                    <a:lumMod val="25000"/>
                  </a:schemeClr>
                </a:solidFill>
              </a:rPr>
              <a:t>Если </a:t>
            </a:r>
            <a:r>
              <a:rPr lang="ru-RU" sz="3200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вы пассивный курильщик</a:t>
            </a:r>
            <a:r>
              <a:rPr lang="ru-RU" sz="3200" dirty="0">
                <a:solidFill>
                  <a:schemeClr val="bg2">
                    <a:lumMod val="25000"/>
                  </a:schemeClr>
                </a:solidFill>
              </a:rPr>
              <a:t>, то вам следует опасаться следующих состояний и явлений: </a:t>
            </a:r>
            <a:endParaRPr lang="ru-RU" sz="3200" dirty="0" smtClean="0">
              <a:solidFill>
                <a:schemeClr val="bg2">
                  <a:lumMod val="25000"/>
                </a:schemeClr>
              </a:solidFill>
            </a:endParaRPr>
          </a:p>
          <a:p>
            <a:pPr marL="525780" indent="-457200">
              <a:buFont typeface="Wingdings" pitchFamily="2" charset="2"/>
              <a:buChar char="q"/>
            </a:pPr>
            <a:r>
              <a:rPr lang="ru-RU" sz="3200" dirty="0" smtClean="0">
                <a:solidFill>
                  <a:schemeClr val="bg2">
                    <a:lumMod val="25000"/>
                  </a:schemeClr>
                </a:solidFill>
              </a:rPr>
              <a:t>Низкая работоспособность; </a:t>
            </a:r>
          </a:p>
          <a:p>
            <a:pPr marL="525780" indent="-457200">
              <a:buFont typeface="Wingdings" pitchFamily="2" charset="2"/>
              <a:buChar char="q"/>
            </a:pPr>
            <a:r>
              <a:rPr lang="ru-RU" sz="3200" dirty="0" smtClean="0">
                <a:solidFill>
                  <a:schemeClr val="bg2">
                    <a:lumMod val="25000"/>
                  </a:schemeClr>
                </a:solidFill>
              </a:rPr>
              <a:t>Приступы </a:t>
            </a:r>
            <a:r>
              <a:rPr lang="ru-RU" sz="3200" dirty="0">
                <a:solidFill>
                  <a:schemeClr val="bg2">
                    <a:lumMod val="25000"/>
                  </a:schemeClr>
                </a:solidFill>
              </a:rPr>
              <a:t>удушья и кашля; </a:t>
            </a:r>
          </a:p>
          <a:p>
            <a:pPr marL="525780" indent="-457200">
              <a:buFont typeface="Wingdings" pitchFamily="2" charset="2"/>
              <a:buChar char="q"/>
            </a:pPr>
            <a:r>
              <a:rPr lang="ru-RU" sz="3200" dirty="0" smtClean="0">
                <a:solidFill>
                  <a:schemeClr val="bg2">
                    <a:lumMod val="25000"/>
                  </a:schemeClr>
                </a:solidFill>
              </a:rPr>
              <a:t>Першение </a:t>
            </a:r>
            <a:r>
              <a:rPr lang="ru-RU" sz="3200" dirty="0">
                <a:solidFill>
                  <a:schemeClr val="bg2">
                    <a:lumMod val="25000"/>
                  </a:schemeClr>
                </a:solidFill>
              </a:rPr>
              <a:t>и сухость в горле; </a:t>
            </a:r>
          </a:p>
          <a:p>
            <a:pPr marL="525780" indent="-457200">
              <a:buFont typeface="Wingdings" pitchFamily="2" charset="2"/>
              <a:buChar char="q"/>
            </a:pPr>
            <a:r>
              <a:rPr lang="ru-RU" sz="3200" dirty="0" smtClean="0">
                <a:solidFill>
                  <a:schemeClr val="bg2">
                    <a:lumMod val="25000"/>
                  </a:schemeClr>
                </a:solidFill>
              </a:rPr>
              <a:t>Раздражение </a:t>
            </a:r>
            <a:r>
              <a:rPr lang="ru-RU" sz="3200" dirty="0">
                <a:solidFill>
                  <a:schemeClr val="bg2">
                    <a:lumMod val="25000"/>
                  </a:schemeClr>
                </a:solidFill>
              </a:rPr>
              <a:t>глаз и их покраснение; </a:t>
            </a:r>
          </a:p>
          <a:p>
            <a:pPr marL="525780" indent="-457200">
              <a:buFont typeface="Wingdings" pitchFamily="2" charset="2"/>
              <a:buChar char="q"/>
            </a:pPr>
            <a:r>
              <a:rPr lang="ru-RU" sz="3200" dirty="0" smtClean="0">
                <a:solidFill>
                  <a:schemeClr val="bg2">
                    <a:lumMod val="25000"/>
                  </a:schemeClr>
                </a:solidFill>
              </a:rPr>
              <a:t>Депрессивное </a:t>
            </a:r>
            <a:r>
              <a:rPr lang="ru-RU" sz="3200" dirty="0">
                <a:solidFill>
                  <a:schemeClr val="bg2">
                    <a:lumMod val="25000"/>
                  </a:schemeClr>
                </a:solidFill>
              </a:rPr>
              <a:t>состояние; </a:t>
            </a:r>
          </a:p>
          <a:p>
            <a:pPr marL="525780" indent="-457200">
              <a:buFont typeface="Wingdings" pitchFamily="2" charset="2"/>
              <a:buChar char="q"/>
            </a:pPr>
            <a:r>
              <a:rPr lang="ru-RU" sz="3200" dirty="0" smtClean="0">
                <a:solidFill>
                  <a:schemeClr val="bg2">
                    <a:lumMod val="25000"/>
                  </a:schemeClr>
                </a:solidFill>
              </a:rPr>
              <a:t>Сниженная </a:t>
            </a:r>
            <a:r>
              <a:rPr lang="ru-RU" sz="3200" dirty="0">
                <a:solidFill>
                  <a:schemeClr val="bg2">
                    <a:lumMod val="25000"/>
                  </a:schemeClr>
                </a:solidFill>
              </a:rPr>
              <a:t>способность к </a:t>
            </a:r>
            <a:r>
              <a:rPr lang="ru-RU" sz="3200" dirty="0" smtClean="0">
                <a:solidFill>
                  <a:schemeClr val="bg2">
                    <a:lumMod val="25000"/>
                  </a:schemeClr>
                </a:solidFill>
              </a:rPr>
              <a:t>деторождению</a:t>
            </a:r>
            <a:r>
              <a:rPr lang="ru-RU" sz="3200" dirty="0">
                <a:solidFill>
                  <a:schemeClr val="bg2">
                    <a:lumMod val="25000"/>
                  </a:schemeClr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871932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Click="0" advTm="5000">
        <p14:reveal/>
      </p:transition>
    </mc:Choice>
    <mc:Fallback xmlns="">
      <p:transition spd="slow" advClick="0" advTm="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хническая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Аптека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Кутюр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8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9050" h="3175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197</TotalTime>
  <Words>496</Words>
  <Application>Microsoft Office PowerPoint</Application>
  <PresentationFormat>Экран (4:3)</PresentationFormat>
  <Paragraphs>81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Техническая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VSTU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Терехова Татьяна Александровна</dc:creator>
  <cp:lastModifiedBy>САВЧЕНКО Татьяна Анатольевна</cp:lastModifiedBy>
  <cp:revision>22</cp:revision>
  <dcterms:created xsi:type="dcterms:W3CDTF">2017-04-26T13:54:00Z</dcterms:created>
  <dcterms:modified xsi:type="dcterms:W3CDTF">2020-10-06T09:08:18Z</dcterms:modified>
</cp:coreProperties>
</file>