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9" r:id="rId8"/>
    <p:sldId id="260" r:id="rId9"/>
    <p:sldId id="261" r:id="rId10"/>
    <p:sldId id="267" r:id="rId11"/>
    <p:sldId id="268" r:id="rId12"/>
    <p:sldId id="269" r:id="rId13"/>
    <p:sldId id="270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E6A581-9FCD-43DA-852D-258B8DC4FB61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FADDC8-5DF4-44D4-A73B-2BB78931DB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74" y="3717032"/>
            <a:ext cx="748883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8892480" cy="244827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9525"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ЭКСТРЕМИЗМ – </a:t>
            </a:r>
            <a:br>
              <a:rPr lang="ru-RU" sz="7200" b="1" dirty="0" smtClean="0">
                <a:ln w="9525">
                  <a:solidFill>
                    <a:schemeClr val="tx1"/>
                  </a:solidFill>
                </a:ln>
                <a:solidFill>
                  <a:srgbClr val="0070C0"/>
                </a:solidFill>
              </a:rPr>
            </a:br>
            <a:r>
              <a:rPr lang="ru-RU" sz="7200" b="1" dirty="0" smtClean="0">
                <a:ln w="9525"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УГРОЗА ОБЩЕСТВУ</a:t>
            </a:r>
            <a:endParaRPr lang="ru-RU" sz="7200" b="1" dirty="0">
              <a:ln w="9525"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7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участвуйте в митингах, шествиях, акциях протеста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pPr marL="0" lv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2800" dirty="0" err="1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флешмобах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других массовых мероприятиях, </a:t>
            </a:r>
            <a:endParaRPr lang="ru-RU" sz="2800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    проводимых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 использованием лозунгов, </a:t>
            </a:r>
            <a:endParaRPr lang="ru-RU" sz="2800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    провоцирующих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национальную, религиозную или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социальную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рознь.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вступайте и не сотрудничайте с организациями, движениями, молодёжными субкультурами, пропагандирующими расизм, национальное превосходство, ненависть, силовые методы решения национальных, религиозных и социальных проблем.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проходите мимо нарисованных свастик, этнических оскорблений, символов насилия, проявляйте активную гражданскую позицию, разъясняйте своим друзьям опасность подобных «художеств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».</a:t>
            </a: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Clr>
                <a:srgbClr val="2DA2BF"/>
              </a:buClr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Избегайте организаций, которые привлекают несовершеннолетнюю молодёжь для проведения действий экстремистского характера.</a:t>
            </a:r>
            <a:endParaRPr lang="ru-RU" sz="1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3810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ПРАВИЛА БЕЗОПАСНОГО ПОВЕДЕНИЯ</a:t>
            </a:r>
            <a:endParaRPr lang="ru-RU" sz="4000" dirty="0">
              <a:ln w="38100">
                <a:solidFill>
                  <a:srgbClr val="002060"/>
                </a:solidFill>
              </a:ln>
              <a:effectLst/>
            </a:endParaRPr>
          </a:p>
        </p:txBody>
      </p:sp>
      <p:pic>
        <p:nvPicPr>
          <p:cNvPr id="1026" name="Picture 2" descr="C:\Users\Savchenko\Desktop\ФОН СТОЛА\extrimiz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" t="3050" r="5246" b="3830"/>
          <a:stretch/>
        </p:blipFill>
        <p:spPr bwMode="auto">
          <a:xfrm>
            <a:off x="7196762" y="908720"/>
            <a:ext cx="1839734" cy="139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8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откликайтесь на различные призывы и уговоры в сетях Интернета к участию в различных экстремистских акциях, публичных оскорблениях, мероприятиях по поддержке национал-экстремизма и противоправных действий.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Знакомьтесь и изучайте законы, направленные на противодействие экстремистской деятельности, оценивайте правовые последствия преступлений на почве этнического, религиозного и политического экстремизма.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Сообщайте соответствующим органам обо всех увиденных и замеченных экстремистских мероприятиях.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40000"/>
              </a:lnSpc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Будьте толерантны во взаимоотношениях с людьми разных национальностей и вероисповеданий, не допускайте оскорблений и противоправных действий по отношению к ним и членам их семей.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9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За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последние годы мы с Вами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стали свидетелями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массы случаев, когда преступления совершались людьми,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имевшими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непосредственного контакта с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представителями бандформирований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экстремистских организаций. Причем все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чаще исполнителями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становились молодые люди. </a:t>
            </a:r>
          </a:p>
          <a:p>
            <a:pPr marL="109728" indent="0" algn="just"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Вспомните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как часто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Вы сталкивались в новостных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программах со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сведениями о том, что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тот 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или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иной боевик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совершал преступления, находясь под влиянием идей,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почерпнутых из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социальных сетей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dirty="0" err="1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видеохостингов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109728" indent="0" algn="ctr">
              <a:buNone/>
            </a:pP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Постарайтесь не совершать ошибок, </a:t>
            </a:r>
          </a:p>
          <a:p>
            <a:pPr marL="109728" indent="0" algn="ctr">
              <a:buNone/>
            </a:pP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 которых Вы и Ваши близкие будут жалеть всю оставшуюся жизнь.</a:t>
            </a:r>
            <a:r>
              <a:rPr lang="ru-RU" sz="28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763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И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все-таки, несмотря на все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предостережения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несмотря на все</a:t>
            </a:r>
            <a:b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слова родителей и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преподавателей,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Вы оказались в щекотливой ситуации: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Ваши новые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друзья и собеседники, с которыми Вам, безусловно, интересно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приятно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поддерживать общение, начинают Вам предлагать то, что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 очень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соответствует Вашим планам, а перспективы пугают. </a:t>
            </a:r>
            <a:endParaRPr lang="ru-RU" sz="2200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109728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Что </a:t>
            </a: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делать</a:t>
            </a:r>
            <a:r>
              <a:rPr lang="ru-RU" sz="32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Вам кажется,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что собеседник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социальной сети пытается склонить Вас к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противоправным действиям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проповедует экстремистские или террористические идеи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или вообще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перешел к прямым угрозам, в первую очередь, постарайтесь в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том или 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ином виде сохранить всю информацию. Сохраните снимки экрана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(«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скриншоты»), скопируйте в отдельный файл историю </a:t>
            </a:r>
            <a:r>
              <a:rPr lang="ru-RU" sz="22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переписки, т.д.</a:t>
            </a:r>
          </a:p>
          <a:p>
            <a:pPr marL="109728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Обратитесь </a:t>
            </a: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 органы безопасности или правоохранительные органы</a:t>
            </a:r>
          </a:p>
        </p:txBody>
      </p:sp>
    </p:spTree>
    <p:extLst>
      <p:ext uri="{BB962C8B-B14F-4D97-AF65-F5344CB8AC3E}">
        <p14:creationId xmlns:p14="http://schemas.microsoft.com/office/powerpoint/2010/main" val="48326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400" b="1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pic>
        <p:nvPicPr>
          <p:cNvPr id="3075" name="Picture 3" descr="C:\Users\Savchenko\Desktop\p139_netyekstremiz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5967"/>
            <a:ext cx="8136904" cy="57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3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Экстремизм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как форма крайней, бескомпромиссной приверженности каким-либо взглядам, концепциям (неважно политическим, религиозным, поведенческим) существует не первый век.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Начиная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 XIX века и вплоть до сегодняшнего</a:t>
            </a:r>
          </a:p>
          <a:p>
            <a:pPr algn="just"/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дня эта форма противодействия нормальному развитию общества и укладу жизни стала насущной проблемой.</a:t>
            </a:r>
          </a:p>
        </p:txBody>
      </p:sp>
      <p:pic>
        <p:nvPicPr>
          <p:cNvPr id="2053" name="Picture 5" descr="C:\Users\Savchenko\Desktop\169874_1538050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97064"/>
            <a:ext cx="5041404" cy="33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4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В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социальных сетях и </a:t>
            </a:r>
            <a:r>
              <a:rPr lang="ru-RU" sz="2800" dirty="0" err="1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блогосфере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пользователь</a:t>
            </a:r>
            <a:b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Интернета получает большую часть виртуального общения и может контактировать бесконтрольно с носителями любых идей. </a:t>
            </a:r>
          </a:p>
          <a:p>
            <a:pPr algn="just"/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Интернет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и в частности социальные сети,</a:t>
            </a:r>
            <a:b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так популярны у адептов экстремизма – им нужна «трибуна» для пропаганды своих взглядов.</a:t>
            </a:r>
          </a:p>
          <a:p>
            <a:pPr algn="just"/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В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сети функционирует большое количество новостных агентств и сайтов, напрямую не связанных с террористическими организациями, но разделяющих их идеологию и оказывающих террористам поддержку в различных формах.</a:t>
            </a:r>
          </a:p>
          <a:p>
            <a:pPr algn="just"/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Чтобы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избежать блокировки со стороны органов власти, многие сайты постоянно меняют свои адреса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57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729" y="260648"/>
            <a:ext cx="8928992" cy="625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Методы информационного воздействия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которыми пользуются вербовщики и распространители противоправных идей,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старые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хорошо известные средства, такие как </a:t>
            </a:r>
            <a:r>
              <a:rPr lang="ru-RU" sz="2800" i="1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подтасовка фактов, игры на необразованности или незнании определенных вещей, манипулирование тенденциозно подобранными новостями и яркая риторика. </a:t>
            </a:r>
            <a:br>
              <a:rPr lang="ru-RU" sz="2800" i="1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i="1" dirty="0" smtClean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Единственный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метод борьбы </a:t>
            </a:r>
            <a:endParaRPr lang="ru-RU" sz="2800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 распространением «</a:t>
            </a:r>
            <a:r>
              <a:rPr lang="ru-RU" sz="2800" dirty="0" err="1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вброса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» - </a:t>
            </a:r>
          </a:p>
          <a:p>
            <a:pPr>
              <a:lnSpc>
                <a:spcPct val="120000"/>
              </a:lnSpc>
            </a:pPr>
            <a:r>
              <a:rPr lang="ru-RU" sz="2800" i="1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проверка и перепроверка информации.</a:t>
            </a:r>
            <a:br>
              <a:rPr lang="ru-RU" sz="2800" i="1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i="1" dirty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4099" name="Picture 3" descr="C:\Users\Savchenko\Desktop\statya-282-uk-rf-chto-grozit-za-razzhiganie-nenavisti-i-ehkstremizm_2-1200x5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4556153"/>
            <a:ext cx="3099890" cy="23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19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4595" y="1484784"/>
            <a:ext cx="8856984" cy="5256583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тексте содержаться:</a:t>
            </a:r>
            <a:b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2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2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призывы к изменению государственного строя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насильственным путем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(т.е. призывы к революции, к восстанию, к неповиновению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законно избранной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власти, а также собственно эта деятельность);</a:t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2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2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публичные призывы к осуществлению террористической</a:t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деятельности или публичное оправдание терроризма, в том числе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 использованием средств массовой информации (под этим понимается заявление того или иного (источника) о признании</a:t>
            </a:r>
            <a:b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идеологии и практики терроризма правильными, нуждающимися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поддержке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подражании);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endParaRPr lang="ru-RU" sz="2200" dirty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Как выглядит «экстремистский материал»? </a:t>
            </a: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Признать </a:t>
            </a:r>
            <a:r>
              <a:rPr lang="ru-RU" sz="24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тот или текст экстремистским может </a:t>
            </a: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эксперт,</a:t>
            </a:r>
            <a:b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но знать </a:t>
            </a:r>
            <a:r>
              <a:rPr lang="ru-RU" sz="24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и уметь находить признаки экстремизма </a:t>
            </a: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Вы </a:t>
            </a:r>
            <a:r>
              <a:rPr lang="ru-RU" sz="24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должны </a:t>
            </a:r>
            <a:r>
              <a:rPr lang="ru-RU" sz="24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effectLst/>
                <a:latin typeface="Times New Roman"/>
                <a:ea typeface="Times New Roman"/>
                <a:cs typeface="Times New Roman"/>
              </a:rPr>
              <a:t>уметь </a:t>
            </a:r>
            <a:endParaRPr lang="ru-RU" sz="2400" dirty="0">
              <a:ln w="6350">
                <a:solidFill>
                  <a:srgbClr val="002060"/>
                </a:solidFill>
              </a:ln>
              <a:solidFill>
                <a:srgbClr val="FFC000"/>
              </a:solidFill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073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3212976"/>
            <a:ext cx="34448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39"/>
            <a:ext cx="8856984" cy="6443811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3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 возбуждение социальной, расовой, национальной или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религиозной розни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(призывы к убийству, избиению или выселению лиц 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определенной национальности или вероисповедания);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	4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 пропаганда исключительности, превосходства либо</a:t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неполноценности человека по признаку его социальной, расовой</a:t>
            </a: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национальной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, религиозной или языковой принадлежности.</a:t>
            </a:r>
            <a:b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сли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увиденном Вами тексте </a:t>
            </a:r>
            <a:endParaRPr lang="ru-RU" sz="2800" b="1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присутствует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хотя бы один </a:t>
            </a: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из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перечисленных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признаков – </a:t>
            </a:r>
            <a:endParaRPr lang="ru-RU" sz="2800" b="1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относится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к этому тексту надо </a:t>
            </a:r>
            <a:endParaRPr lang="ru-RU" sz="2800" b="1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 повышенной настороженностью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310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640960" cy="6624736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      В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Республике Беларусь правовые </a:t>
            </a:r>
            <a:r>
              <a:rPr lang="ru-RU" sz="28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 организационные </a:t>
            </a: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основы противодействия экстремизму в целях защиты прав, свобод и законных интересов личности, конституционного строя и территориальной целостности Республики Беларусь, обеспечения безопасности общества и государства определены в </a:t>
            </a: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Законе Республики Беларусь от 4 января 2007 года №203-3 </a:t>
            </a:r>
            <a:endParaRPr lang="ru-RU" sz="3200" dirty="0" smtClean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buNone/>
            </a:pPr>
            <a:r>
              <a:rPr lang="ru-RU" sz="32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2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 противодействии экстремизму». </a:t>
            </a:r>
            <a:r>
              <a:rPr lang="ru-RU" sz="32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</a:rPr>
              <a:t>	Статья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</a:rPr>
              <a:t>17. Ответственность граждан за осуществление экстремистской деятельности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buNone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</a:rPr>
              <a:t>За осуществление экстремистской деятельности граждане несут ответственность в соответствии с законодательными актами.</a:t>
            </a:r>
            <a:endParaRPr lang="ru-RU" sz="2400" dirty="0"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67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109728" indent="0" algn="ctr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Кодекс Республики Беларусь </a:t>
            </a:r>
            <a:endParaRPr lang="ru-RU" sz="3500" dirty="0" smtClean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  <a:p>
            <a:pPr marL="109728" indent="0" algn="ctr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35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Об </a:t>
            </a:r>
            <a:r>
              <a:rPr lang="ru-RU" sz="35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административных </a:t>
            </a: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правонарушениях»</a:t>
            </a:r>
          </a:p>
          <a:p>
            <a:pPr marL="109728" indent="0" algn="just">
              <a:lnSpc>
                <a:spcPts val="2160"/>
              </a:lnSpc>
              <a:spcAft>
                <a:spcPts val="750"/>
              </a:spcAft>
              <a:buNone/>
            </a:pPr>
            <a:endParaRPr lang="ru-RU" sz="2800" b="1" dirty="0" smtClean="0">
              <a:solidFill>
                <a:srgbClr val="17365D"/>
              </a:solidFill>
              <a:latin typeface="Times New Roman"/>
              <a:ea typeface="Times New Roman"/>
            </a:endParaRPr>
          </a:p>
          <a:p>
            <a:pPr marL="109728" indent="0" algn="just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2800" b="1" dirty="0" smtClean="0">
                <a:solidFill>
                  <a:srgbClr val="17365D"/>
                </a:solidFill>
                <a:latin typeface="Times New Roman"/>
                <a:ea typeface="Times New Roman"/>
              </a:rPr>
              <a:t>Статья </a:t>
            </a:r>
            <a:r>
              <a:rPr lang="ru-RU" sz="2800" b="1" dirty="0">
                <a:solidFill>
                  <a:srgbClr val="17365D"/>
                </a:solidFill>
                <a:latin typeface="Times New Roman"/>
                <a:ea typeface="Times New Roman"/>
              </a:rPr>
              <a:t>17.8. Распространение произведений, пропагандирующих культ насилия и жестокости</a:t>
            </a:r>
            <a:endParaRPr lang="ru-RU" sz="2400" dirty="0">
              <a:latin typeface="Times New Roman"/>
              <a:ea typeface="Times New Roman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Изготовление либо хранение с целью распространения или рекламирования либо распространение или рекламирование‚ а равно публичная демонстрация кино- и видеофильмов или иных произведений, пропагандирующих культ насилия и жестокости,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28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– влекут наложение штрафа в размере от десяти до тридцати базовых величин с конфискацией указанных произведений, на индивидуального предпринимателя – от десяти до ста базовых величин с конфискацией указанных произведений, а на юридическое лицо – до пятисот базовых величин с конфискацией указанных произведений.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820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109728" lvl="0" indent="0" algn="ctr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Кодекс Республики Беларусь </a:t>
            </a:r>
            <a:endParaRPr lang="ru-RU" sz="3500" dirty="0" smtClean="0">
              <a:ln w="6350">
                <a:solidFill>
                  <a:srgbClr val="002060"/>
                </a:solidFill>
              </a:ln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  <a:p>
            <a:pPr marL="109728" lvl="0" indent="0" algn="ctr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35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Об </a:t>
            </a:r>
            <a:r>
              <a:rPr lang="ru-RU" sz="3500" dirty="0" smtClean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административных </a:t>
            </a:r>
            <a:r>
              <a:rPr lang="ru-RU" sz="3500" dirty="0">
                <a:ln w="6350">
                  <a:solidFill>
                    <a:srgbClr val="002060"/>
                  </a:solidFill>
                </a:ln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правонарушениях»</a:t>
            </a:r>
          </a:p>
          <a:p>
            <a:pPr marL="109728" indent="0" algn="just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2400" b="1" dirty="0" smtClean="0">
                <a:solidFill>
                  <a:srgbClr val="17365D"/>
                </a:solidFill>
                <a:latin typeface="Times New Roman"/>
                <a:ea typeface="Times New Roman"/>
              </a:rPr>
              <a:t>Статья </a:t>
            </a:r>
            <a:r>
              <a:rPr lang="ru-RU" sz="2400" b="1" dirty="0">
                <a:solidFill>
                  <a:srgbClr val="17365D"/>
                </a:solidFill>
                <a:latin typeface="Times New Roman"/>
                <a:ea typeface="Times New Roman"/>
              </a:rPr>
              <a:t>17.11. Изготовление, распространение и (или) хранение экстремистских материалов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</a:rPr>
              <a:t> 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109728" indent="0" algn="just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</a:rPr>
              <a:t>Изготовление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</a:rPr>
              <a:t>и (или) распространение, а равно хранение с целью распространения экстремистских материалов, если в этих деяниях нет состава преступления,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109728" indent="0" algn="just">
              <a:lnSpc>
                <a:spcPts val="2160"/>
              </a:lnSpc>
              <a:spcAft>
                <a:spcPts val="750"/>
              </a:spcAft>
              <a:buNone/>
            </a:pPr>
            <a:r>
              <a:rPr lang="ru-RU" sz="2400" dirty="0" smtClean="0">
                <a:solidFill>
                  <a:srgbClr val="17365D"/>
                </a:solidFill>
                <a:latin typeface="Times New Roman"/>
                <a:ea typeface="Times New Roman"/>
              </a:rPr>
              <a:t>— </a:t>
            </a:r>
            <a:r>
              <a:rPr lang="ru-RU" sz="2400" dirty="0">
                <a:solidFill>
                  <a:srgbClr val="17365D"/>
                </a:solidFill>
                <a:latin typeface="Times New Roman"/>
                <a:ea typeface="Times New Roman"/>
              </a:rPr>
              <a:t>влекут наложение штрафа в размере от десяти до пятидесяти базовых величин с конфискацией предмета административного право­нарушения, а также орудий и средств совершения указанного нарушения, или административный арест с конфискацией предмета администра­тивного правонарушения, а также орудий и средств совершения указанного нарушения, на индивидуального предпринимателя — от пятидесяти до ста базовых величин с конфискацией предмета администра­тивного правонарушения, а также орудий и средств совершения указанного нарушения, а на юридическое лицо — от ста до пятисот базовых величин с конфискацией предмета административного правонарушения, а также орудий и средств совершения указанного нарушения».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444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315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ЭКСТРЕМИЗМ –  УГРОЗА ОБЩЕСТВУ</vt:lpstr>
      <vt:lpstr>Презентация PowerPoint</vt:lpstr>
      <vt:lpstr>Презентация PowerPoint</vt:lpstr>
      <vt:lpstr>Презентация PowerPoint</vt:lpstr>
      <vt:lpstr>Как выглядит «экстремистский материал»?  Признать тот или текст экстремистским может эксперт, но знать и уметь находить признаки экстремизма  Вы должны уметь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БЕЗОПАСНОГО ПОВЕДЕНИЯ</vt:lpstr>
      <vt:lpstr>Презентация PowerPoint</vt:lpstr>
      <vt:lpstr>Презентация PowerPoint</vt:lpstr>
      <vt:lpstr>Презентация PowerPoint</vt:lpstr>
      <vt:lpstr>  </vt:lpstr>
    </vt:vector>
  </TitlesOfParts>
  <Company>VSTU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САВЧЕНКО Татьяна Анатольевна</dc:creator>
  <cp:lastModifiedBy>САВЧЕНКО Татьяна Анатольевна</cp:lastModifiedBy>
  <cp:revision>31</cp:revision>
  <dcterms:created xsi:type="dcterms:W3CDTF">2018-02-16T08:47:17Z</dcterms:created>
  <dcterms:modified xsi:type="dcterms:W3CDTF">2020-12-30T13:20:33Z</dcterms:modified>
</cp:coreProperties>
</file>