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9" r:id="rId3"/>
    <p:sldId id="265" r:id="rId4"/>
    <p:sldId id="259" r:id="rId5"/>
    <p:sldId id="261" r:id="rId6"/>
    <p:sldId id="263" r:id="rId7"/>
    <p:sldId id="260" r:id="rId8"/>
    <p:sldId id="262" r:id="rId9"/>
    <p:sldId id="264" r:id="rId10"/>
    <p:sldId id="274" r:id="rId11"/>
    <p:sldId id="275" r:id="rId12"/>
    <p:sldId id="268" r:id="rId13"/>
    <p:sldId id="269" r:id="rId14"/>
    <p:sldId id="270" r:id="rId15"/>
    <p:sldId id="271" r:id="rId16"/>
    <p:sldId id="272" r:id="rId17"/>
    <p:sldId id="273" r:id="rId18"/>
    <p:sldId id="280" r:id="rId19"/>
    <p:sldId id="276" r:id="rId20"/>
    <p:sldId id="281" r:id="rId21"/>
    <p:sldId id="282" r:id="rId22"/>
    <p:sldId id="286" r:id="rId23"/>
    <p:sldId id="283" r:id="rId24"/>
    <p:sldId id="284" r:id="rId25"/>
    <p:sldId id="285" r:id="rId26"/>
    <p:sldId id="287" r:id="rId27"/>
    <p:sldId id="288" r:id="rId28"/>
    <p:sldId id="289" r:id="rId29"/>
    <p:sldId id="27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05D1E-4DB7-4049-B1BA-BA0D600462F4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12162-816E-4F5F-ABF6-944ED2B25F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71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12162-816E-4F5F-ABF6-944ED2B25FA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kket.com/wp-content/uploads/2016/08/World-Wide-Web-WWW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933056"/>
            <a:ext cx="7772400" cy="233412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Памятка для куратора «Опасный контент. Виды агрессии  в сети Интернет» 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Загрузочные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Файловые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Макро – вирусы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Скрипт – вирусы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Компьютерные вирусы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16832"/>
            <a:ext cx="4059274" cy="412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страиваемая 4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6" name="Управляющая кнопка: настраиваемая 5">
            <a:hlinkClick r:id="rId3" action="ppaction://hlinksldjump"/>
          </p:cNvPr>
          <p:cNvSpPr/>
          <p:nvPr/>
        </p:nvSpPr>
        <p:spPr>
          <a:xfrm>
            <a:off x="251520" y="6237312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7" name="Управляющая кнопка: далее 6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Антивирус лаборатории Касперского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Доктор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Web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NOD 32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AVAST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Самые эффективные 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антивирусные программы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kaspersk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02124">
            <a:off x="3305072" y="4965080"/>
            <a:ext cx="4944613" cy="1283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pider_on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8295" y="1268760"/>
            <a:ext cx="2172072" cy="1448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1_2298295_5189a27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981" y="1184444"/>
            <a:ext cx="2566053" cy="1617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710697"/>
            <a:ext cx="1764176" cy="1663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Управляющая кнопка: настраиваемая 7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9" name="Управляющая кнопка: настраиваемая 8">
            <a:hlinkClick r:id="rId6" action="ppaction://hlinksldjump"/>
          </p:cNvPr>
          <p:cNvSpPr/>
          <p:nvPr/>
        </p:nvSpPr>
        <p:spPr>
          <a:xfrm>
            <a:off x="264399" y="6309320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10" name="Управляющая кнопка: далее 9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Советы по безопасной работе 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сети Интернет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world_spin_in_hands_PA_500_clr_31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974671"/>
            <a:ext cx="4762500" cy="3905250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6" name="Управляющая кнопка: настраиваемая 5">
            <a:hlinkClick r:id="rId3" action="ppaction://hlinksldjump"/>
          </p:cNvPr>
          <p:cNvSpPr/>
          <p:nvPr/>
        </p:nvSpPr>
        <p:spPr>
          <a:xfrm>
            <a:off x="251520" y="6237312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7" name="Управляющая кнопка: далее 6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11655"/>
            <a:ext cx="7408333" cy="3450696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Чем сложнее пароль, тем сложнее взломать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твой аккаунт.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Сложный пароль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770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645024"/>
            <a:ext cx="5982757" cy="2081396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6" name="Управляющая кнопка: настраиваемая 5">
            <a:hlinkClick r:id="rId3" action="ppaction://hlinksldjump"/>
          </p:cNvPr>
          <p:cNvSpPr/>
          <p:nvPr/>
        </p:nvSpPr>
        <p:spPr>
          <a:xfrm>
            <a:off x="251520" y="6165304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7" name="Управляющая кнопка: далее 6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haro-argun.ru/images/dannyie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288032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Личная информация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-180528" y="3933056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Никогда не рассказывай о себе незнакомым людям в Интернете: где ты живешь и учишься, не давай свой номер телефона.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говори никому о том, где работают твои родители, не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сообщай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номера их телефонов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6" name="Управляющая кнопка: настраиваемая 5">
            <a:hlinkClick r:id="rId3" action="ppaction://hlinksldjump"/>
          </p:cNvPr>
          <p:cNvSpPr/>
          <p:nvPr/>
        </p:nvSpPr>
        <p:spPr>
          <a:xfrm>
            <a:off x="264399" y="6309320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7" name="Управляющая кнопка: далее 6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764" y="2492896"/>
            <a:ext cx="7408333" cy="2736304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Если вас что-то пугает в работе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компьютера,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немедленно выключите его.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Доверься интуиции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018-07-05_10-51-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9865" y="1844824"/>
            <a:ext cx="2956600" cy="212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страиваемая 4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6" name="Управляющая кнопка: настраиваемая 5">
            <a:hlinkClick r:id="rId3" action="ppaction://hlinksldjump"/>
          </p:cNvPr>
          <p:cNvSpPr/>
          <p:nvPr/>
        </p:nvSpPr>
        <p:spPr>
          <a:xfrm>
            <a:off x="251520" y="6237312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7" name="Управляющая кнопка: далее 6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Используйте фильтры электронной почты для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блокирования спама и нежелательных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сообщений.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Фильтры электронной почты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EmailFilter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276872"/>
            <a:ext cx="3528392" cy="4096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страиваемая 4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6" name="Управляющая кнопка: настраиваемая 5">
            <a:hlinkClick r:id="rId3" action="ppaction://hlinksldjump"/>
          </p:cNvPr>
          <p:cNvSpPr/>
          <p:nvPr/>
        </p:nvSpPr>
        <p:spPr>
          <a:xfrm>
            <a:off x="251520" y="6237312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7" name="Управляющая кнопка: далее 6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Никогда не договаривайся о встрече с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интернет - знакомыми без сопровождения. Они не всегда являются теми, за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кого себя выдают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Не встречайся с незнакомцами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ello_html_4000eb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284984"/>
            <a:ext cx="6048672" cy="2516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страиваемая 4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6" name="Управляющая кнопка: настраиваемая 5">
            <a:hlinkClick r:id="rId4" action="ppaction://hlinksldjump"/>
          </p:cNvPr>
          <p:cNvSpPr/>
          <p:nvPr/>
        </p:nvSpPr>
        <p:spPr>
          <a:xfrm>
            <a:off x="264399" y="6237312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8" name="Управляющая кнопка: далее 7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00808"/>
            <a:ext cx="7812856" cy="4929411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 открывать файлы, скачанные из непроверенных источников.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Сразу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удалять письма подозрительного содержания.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 обращать внимания на предложения легкого заработка, и уж тем более, не высылать никому своих логинов и паролей.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 регистрации использовать сложные пароли из символов, букв и цифр. Назначайте каждый раз новый оригинальный пароль.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Соблюдать осторожность, используя интернет в местах общего пользования.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 платежными системами безопаснее работать через специальные приложения, а не через официальный сайт.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Следить за интернет-трафиком. Резкое увеличение трафика безо всякой причины – серьезный повод для беспокойства. 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Игнорировать сообщения о крупных выигрышах или получении наследства.</a:t>
            </a:r>
          </a:p>
          <a:p>
            <a:pPr marL="34290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только проверенные варианты при совершении покупок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– магазинах.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КАК ОБЕСПЕЧИТЬ ЗАЩИТУ ПК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156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Если соблюдать эти простые правила, то</a:t>
            </a:r>
          </a:p>
          <a:p>
            <a:pP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работа в Интернете станет безопасной,</a:t>
            </a:r>
          </a:p>
          <a:p>
            <a:pP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полезной и увлекательной.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no-translate-detected_29190-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204864"/>
            <a:ext cx="3387050" cy="4653136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endshow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Электронная почта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Поиск информации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Поиск людей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Развлечения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Обмен файлами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Совершение покупок в интернет-магазинах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Обучение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Просмотр видео информации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Заработок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ВОЗМОЖНОСТИ СЕТИ ИНТЕРНЕТ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Picture 2" descr="http://blogozapis.ru/wp-content/uploads/2017/08/vozmojnost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5176" y="1124744"/>
            <a:ext cx="3744416" cy="3266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3521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3"/>
            <a:ext cx="7408333" cy="3960440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) ГРУМИНГ— это установление дружеских отношений с ребенком (подростком) с целью вступления в сексуальный контакт. Знакомство чаще всего происходит в чате, на форуме или в социальной сети от имени ровесника, модного фотографа, владелица модельного агентства и т.д. Общаясь лично («в </a:t>
            </a:r>
            <a:r>
              <a:rPr lang="ru-RU" dirty="0" err="1"/>
              <a:t>привате</a:t>
            </a:r>
            <a:r>
              <a:rPr lang="ru-RU" dirty="0"/>
              <a:t>»), злоумышленник входит в доверие к </a:t>
            </a:r>
            <a:r>
              <a:rPr lang="ru-RU" dirty="0" smtClean="0"/>
              <a:t>собеседнику, </a:t>
            </a:r>
            <a:r>
              <a:rPr lang="ru-RU" dirty="0"/>
              <a:t>пытается узнать личную информацию (адрес, телефон и пр.) и договориться о встрече.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агрессии в интернете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486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1" cy="4608512"/>
          </a:xfrm>
        </p:spPr>
        <p:txBody>
          <a:bodyPr>
            <a:normAutofit fontScale="70000" lnSpcReduction="20000"/>
          </a:bodyPr>
          <a:lstStyle/>
          <a:p>
            <a:r>
              <a:rPr lang="ru-RU" sz="2500" dirty="0"/>
              <a:t>1</a:t>
            </a:r>
            <a:r>
              <a:rPr lang="ru-RU" sz="2900" dirty="0"/>
              <a:t>. Следи за информацией, которую ты выкладываешь в Интернете. Не выкладывай свои личные данные в Интернете (домашний адрес, номер телефона, номер школы, класс, любимое место прогулки, время возвращения домой, место работы родителей и т.д.). Помни, любая информация может быть использована против тебя, в том числе в корыстных и преступных целях.</a:t>
            </a:r>
          </a:p>
          <a:p>
            <a:r>
              <a:rPr lang="ru-RU" sz="2900" dirty="0"/>
              <a:t>2. Используй псевдоним при общении в чатах, использовании программ мгновенного обмена сообщениями (типа ICQ, </a:t>
            </a:r>
            <a:r>
              <a:rPr lang="ru-RU" sz="2900" dirty="0" err="1"/>
              <a:t>Microsoft</a:t>
            </a:r>
            <a:r>
              <a:rPr lang="ru-RU" sz="2900" dirty="0"/>
              <a:t> </a:t>
            </a:r>
            <a:r>
              <a:rPr lang="ru-RU" sz="2900" dirty="0" err="1"/>
              <a:t>Messenger</a:t>
            </a:r>
            <a:r>
              <a:rPr lang="ru-RU" sz="2900" dirty="0"/>
              <a:t> и т.д.), пользовании он-</a:t>
            </a:r>
            <a:r>
              <a:rPr lang="ru-RU" sz="2900" dirty="0" err="1"/>
              <a:t>лайн</a:t>
            </a:r>
            <a:r>
              <a:rPr lang="ru-RU" sz="2900" dirty="0"/>
              <a:t> играми и других ситуациях.</a:t>
            </a:r>
          </a:p>
          <a:p>
            <a:r>
              <a:rPr lang="ru-RU" sz="2900" dirty="0"/>
              <a:t>3. Не размещай и не посылай свои фотографии незнакомцам. Будь внимателен, если тебя просят прислать или провоцируют на какие-либо действия перед веб-камерой.</a:t>
            </a:r>
          </a:p>
          <a:p>
            <a:r>
              <a:rPr lang="ru-RU" sz="2900" dirty="0"/>
              <a:t>4. Будь осторожен при общении с незнакомыми людьми. Старайся рассказывать как можно меньше личной информации о </a:t>
            </a:r>
            <a:r>
              <a:rPr lang="ru-RU" sz="2900" dirty="0" smtClean="0"/>
              <a:t>себе.</a:t>
            </a:r>
          </a:p>
          <a:p>
            <a:endParaRPr lang="ru-RU" sz="29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избежать </a:t>
            </a:r>
            <a:r>
              <a:rPr lang="ru-RU" dirty="0" err="1" smtClean="0"/>
              <a:t>груминга</a:t>
            </a:r>
            <a:r>
              <a:rPr lang="ru-RU" dirty="0" smtClean="0"/>
              <a:t> (для студентов)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380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836712"/>
            <a:ext cx="7732381" cy="528945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6</a:t>
            </a:r>
            <a:r>
              <a:rPr lang="ru-RU" dirty="0"/>
              <a:t>. Сохрани факт </a:t>
            </a:r>
            <a:r>
              <a:rPr lang="ru-RU" dirty="0" err="1"/>
              <a:t>груминга</a:t>
            </a:r>
            <a:r>
              <a:rPr lang="ru-RU" dirty="0"/>
              <a:t>, например, сделай снимок с экрана (</a:t>
            </a:r>
            <a:r>
              <a:rPr lang="ru-RU" dirty="0" err="1"/>
              <a:t>screen-shot</a:t>
            </a:r>
            <a:r>
              <a:rPr lang="ru-RU" dirty="0"/>
              <a:t>).</a:t>
            </a:r>
          </a:p>
          <a:p>
            <a:r>
              <a:rPr lang="ru-RU" dirty="0"/>
              <a:t>7. Если ты пользуешься чужим устройством для выхода в Интернет, не забывай выходить из своего аккаунта на различных сайтах. Не сохраняй на чужом компьютере свои пароли, личные файлы, историю переписки.</a:t>
            </a:r>
          </a:p>
          <a:p>
            <a:r>
              <a:rPr lang="ru-RU" dirty="0"/>
              <a:t>8. Никогда не соглашайся прийти в гости к человеку, с которым познакомился в Интернете и не приглашай его к себе! Твои собеседники могут оказаться совсем не теми, за кого себя выдают. </a:t>
            </a:r>
            <a:r>
              <a:rPr lang="ru-RU" dirty="0" smtClean="0"/>
              <a:t>Не </a:t>
            </a:r>
            <a:r>
              <a:rPr lang="ru-RU" dirty="0"/>
              <a:t>поддавайся на уговоры встретиться один на один, особенно - в безлюдном месте!</a:t>
            </a:r>
          </a:p>
          <a:p>
            <a:r>
              <a:rPr lang="ru-RU" dirty="0"/>
              <a:t>Всегда помни, что в Интернете каждый может представить себя не тем, кем на самом деле является!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814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908720"/>
            <a:ext cx="8064895" cy="521744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u="sng" dirty="0" smtClean="0"/>
              <a:t>КИБЕРБУЛЛИНГ</a:t>
            </a:r>
          </a:p>
          <a:p>
            <a:pPr algn="just"/>
            <a:r>
              <a:rPr lang="ru-RU" sz="2800" dirty="0" smtClean="0"/>
              <a:t>Под </a:t>
            </a:r>
            <a:r>
              <a:rPr lang="ru-RU" sz="2800" dirty="0"/>
              <a:t>этим относительно новым словом понимают "использование электронных устройств и информационных технологий, таких как электронная почта, службы мгновенных сообщений, текстовые сообщения, средства мобильной связи, </a:t>
            </a:r>
            <a:r>
              <a:rPr lang="ru-RU" sz="2800" dirty="0" err="1"/>
              <a:t>web</a:t>
            </a:r>
            <a:r>
              <a:rPr lang="ru-RU" sz="2800" dirty="0"/>
              <a:t>-сайты, с помощью которых можно публиковать жестокие или оскорбительные сообщения о личности или группе личностей", т. е. унижение или травля в Интернете (подростковый виртуальный террор).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6413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1. Не бросайся в бой. Успокойся. Если ты начнешь отвечать оскорблениями на оскорбления, то только еще больше разожжешь конфликт. </a:t>
            </a:r>
            <a:r>
              <a:rPr lang="ru-RU" dirty="0" smtClean="0"/>
              <a:t>Игнорируй </a:t>
            </a:r>
            <a:r>
              <a:rPr lang="ru-RU" dirty="0"/>
              <a:t>единичный негатив. </a:t>
            </a:r>
            <a:endParaRPr lang="ru-RU" dirty="0" smtClean="0"/>
          </a:p>
          <a:p>
            <a:r>
              <a:rPr lang="ru-RU" dirty="0"/>
              <a:t>2. Не стоит игнорировать сообщения, которые содержат угрозы, особенно систематические. Следует скопировать эти сообщения, рассказать об этом родителям, обратиться в правоохранительные органы. По поводу размещения оскорбительной информации, размещенной на сайте, следует обратиться к администратору.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избежать </a:t>
            </a:r>
            <a:r>
              <a:rPr lang="ru-RU" dirty="0" err="1" smtClean="0"/>
              <a:t>кибербуллинга</a:t>
            </a:r>
            <a:r>
              <a:rPr lang="ru-RU" dirty="0" smtClean="0"/>
              <a:t> (для </a:t>
            </a:r>
            <a:r>
              <a:rPr lang="ru-RU" dirty="0"/>
              <a:t>студентов)</a:t>
            </a:r>
          </a:p>
        </p:txBody>
      </p:sp>
    </p:spTree>
    <p:extLst>
      <p:ext uri="{BB962C8B-B14F-4D97-AF65-F5344CB8AC3E}">
        <p14:creationId xmlns:p14="http://schemas.microsoft.com/office/powerpoint/2010/main" val="797332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620688"/>
            <a:ext cx="8136903" cy="55054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3. Не </a:t>
            </a:r>
            <a:r>
              <a:rPr lang="ru-RU" dirty="0"/>
              <a:t>стоит игнорировать сообщения, которые содержат угрозы, особенно систематические. Следует скопировать эти сообщения, рассказать об этом родителям, обратиться в правоохранительные органы. По поводу размещения оскорбительной информации, размещенной на сайте, следует обратиться к администратору. 3. Помни, что анонимность в сети мнимая. Существуют способы выяснить, кто стоит за анонимным аккаунтом. Так что в случае нанесения реального вреда, найти злоумышленника можно.</a:t>
            </a:r>
          </a:p>
          <a:p>
            <a:r>
              <a:rPr lang="ru-RU" dirty="0"/>
              <a:t>4. Управляй своей </a:t>
            </a:r>
            <a:r>
              <a:rPr lang="ru-RU" dirty="0" err="1"/>
              <a:t>киберрепутацией</a:t>
            </a:r>
            <a:r>
              <a:rPr lang="ru-RU" dirty="0"/>
              <a:t>. Самому так же не стоит вести хулиганский образ виртуальной жизни. Интернет фиксирует все твои действия и сохраняет их. Удалить их будет крайне затруднительно.</a:t>
            </a:r>
          </a:p>
          <a:p>
            <a:r>
              <a:rPr lang="ru-RU" dirty="0"/>
              <a:t>5. Если вдруг ты стал свидетелем </a:t>
            </a:r>
            <a:r>
              <a:rPr lang="ru-RU" dirty="0" err="1"/>
              <a:t>кибербуллинга</a:t>
            </a:r>
            <a:r>
              <a:rPr lang="ru-RU" dirty="0"/>
              <a:t>, то ты должен выступить против агрессора, показать ему, что его действия оцениваются негативно, поддержать жертву, которой нужна психологическая помощь, сообщить взрослым о факте агрессивного поведения в сети.</a:t>
            </a:r>
          </a:p>
          <a:p>
            <a:r>
              <a:rPr lang="ru-RU" dirty="0"/>
              <a:t>6. </a:t>
            </a:r>
            <a:r>
              <a:rPr lang="ru-RU" dirty="0" err="1"/>
              <a:t>Бан</a:t>
            </a:r>
            <a:r>
              <a:rPr lang="ru-RU" dirty="0"/>
              <a:t> агрессора. В программах обмена мгновенными сообщениями, в социальных сетях есть возможность блокировки отправки сообщений с определенных адресов.</a:t>
            </a:r>
          </a:p>
        </p:txBody>
      </p:sp>
    </p:spTree>
    <p:extLst>
      <p:ext uri="{BB962C8B-B14F-4D97-AF65-F5344CB8AC3E}">
        <p14:creationId xmlns:p14="http://schemas.microsoft.com/office/powerpoint/2010/main" val="1271393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доведение </a:t>
            </a:r>
            <a:r>
              <a:rPr lang="ru-RU" dirty="0"/>
              <a:t>до самоубийства путем психологического насилия. Может быть, как результат </a:t>
            </a:r>
            <a:r>
              <a:rPr lang="ru-RU" dirty="0" err="1"/>
              <a:t>кибербуллинга</a:t>
            </a:r>
            <a:r>
              <a:rPr lang="ru-RU" dirty="0"/>
              <a:t>. Уже в некоторых странах принят закон «О вредных цифровых коммуникациях», согласно которому </a:t>
            </a:r>
            <a:r>
              <a:rPr lang="ru-RU" dirty="0" err="1"/>
              <a:t>кибербуллинг</a:t>
            </a:r>
            <a:r>
              <a:rPr lang="ru-RU" dirty="0"/>
              <a:t> (издевательства в сети) и онлайн-</a:t>
            </a:r>
            <a:r>
              <a:rPr lang="ru-RU" dirty="0" err="1"/>
              <a:t>троллинг</a:t>
            </a:r>
            <a:r>
              <a:rPr lang="ru-RU" dirty="0"/>
              <a:t> признаны уголовными преступлениями, и теперь тот, кто использует лексику с угрозами, запугиваниями или оскорблениями в адрес другого человека в сети, может быть оштрафован или даже получить тюремный срок. Также караются пользователи, занимающиеся подстрекательствами, издевательствами и унижениями.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БУЛЛИЦИД </a:t>
            </a:r>
          </a:p>
        </p:txBody>
      </p:sp>
    </p:spTree>
    <p:extLst>
      <p:ext uri="{BB962C8B-B14F-4D97-AF65-F5344CB8AC3E}">
        <p14:creationId xmlns:p14="http://schemas.microsoft.com/office/powerpoint/2010/main" val="978593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r>
              <a:rPr lang="ru-RU" dirty="0" smtClean="0"/>
              <a:t>один </a:t>
            </a:r>
            <a:r>
              <a:rPr lang="ru-RU" dirty="0"/>
              <a:t>из видов </a:t>
            </a:r>
            <a:r>
              <a:rPr lang="ru-RU" dirty="0" err="1"/>
              <a:t>киберпреступлений</a:t>
            </a:r>
            <a:r>
              <a:rPr lang="ru-RU" dirty="0"/>
              <a:t>, целью которого является обман пользователей: незаконное получение доступа либо хищение личной информации пользователя (номера банковских счетов, па­спортные данные, коды, пароли и др.), а так же злоупотребление доверием человека с целью причинить ему материальный или иной ущерб.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КИБЕРМОШЕННИЧЕСТВО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739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804389" cy="44973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 </a:t>
            </a:r>
            <a:r>
              <a:rPr lang="ru-RU" dirty="0"/>
              <a:t>Установи на свои компьютеры антиви­рус или персональный брандмауэр. Подобные приложения наблюдают за трафиком и могут предотвратить кражу личных дан­ных или другие подобные действия.</a:t>
            </a:r>
          </a:p>
          <a:p>
            <a:r>
              <a:rPr lang="ru-RU" dirty="0" smtClean="0"/>
              <a:t>2. </a:t>
            </a:r>
            <a:r>
              <a:rPr lang="ru-RU" dirty="0"/>
              <a:t>Прежде, чем совершить покупку, собери информацию об интернет-магазине: ознакомься с отзывами покупателей; избегай предоплаты; проверь реквизиты владельца магазина; уточни, как долго существует магазин (посмотреть это можно в поисковике или по дате регистрации домена (сервис </a:t>
            </a:r>
            <a:r>
              <a:rPr lang="ru-RU" dirty="0" err="1"/>
              <a:t>Whois</a:t>
            </a:r>
            <a:r>
              <a:rPr lang="ru-RU" dirty="0"/>
              <a:t>); поинтересуйся о возможности выдачей кассового чека; сравни цены в разных интернет-магазинах; позвони, если это возможно, в справочную магазина; обрати внимание на правила интернет-магазина; выясни, сколько точно тебе придется за­платить за товар.</a:t>
            </a:r>
          </a:p>
          <a:p>
            <a:r>
              <a:rPr lang="ru-RU" dirty="0" smtClean="0"/>
              <a:t>3. </a:t>
            </a:r>
            <a:r>
              <a:rPr lang="ru-RU" dirty="0"/>
              <a:t>Никогда не сообщай в Интернете пароль от своей электронной почты, номер кредитной карточки родителей, пароль от электронного кошелька, свой настоящий адрес и другую личную информацию!</a:t>
            </a:r>
          </a:p>
          <a:p>
            <a:pPr marL="0" indent="0">
              <a:buNone/>
            </a:pPr>
            <a:r>
              <a:rPr lang="ru-RU" dirty="0" smtClean="0"/>
              <a:t>По материалам сайта </a:t>
            </a:r>
            <a:r>
              <a:rPr lang="en-US" dirty="0" smtClean="0"/>
              <a:t>https</a:t>
            </a:r>
            <a:r>
              <a:rPr lang="en-US" dirty="0"/>
              <a:t>://mir.pravo.by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безопасности в интернете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978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885122"/>
            <a:ext cx="8660576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kumimoji="0" lang="ru-RU" sz="5400" b="0" i="1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kumimoji="0" lang="ru-RU" sz="5400" b="0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083" y="2276872"/>
            <a:ext cx="7408333" cy="34506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Наряду с огромными возможностями Интернета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как высокотехнологичного источника коммуникации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 инструмента поиска и получения информации,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проблема безопасности  в сети становится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очень актуальной.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>
              <a:buNone/>
            </a:pPr>
            <a:endParaRPr lang="ru-RU" sz="2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Современный мир – это мир компьютерной техники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/>
          </p:cNvPr>
          <p:cNvSpPr/>
          <p:nvPr/>
        </p:nvSpPr>
        <p:spPr>
          <a:xfrm>
            <a:off x="323528" y="6226232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7" name="Управляющая кнопка: настраиваемая 6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pic>
        <p:nvPicPr>
          <p:cNvPr id="9" name="Рисунок 8" descr="shutterstock_32250652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3456384"/>
            <a:ext cx="4283968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Загрузка вредоносных программ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Опасный контент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Интернет-травля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Интернет - хищники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Интернет - мошенники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Основные угрозы безопасности в интернете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pic>
        <p:nvPicPr>
          <p:cNvPr id="10" name="Рисунок 9" descr="igor2-08081719160816_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3429000"/>
            <a:ext cx="4018278" cy="3068960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Возможна при загрузке файлов, программ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или музыки из случайных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источников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Загрузка вредоносных программ</a:t>
            </a:r>
          </a:p>
        </p:txBody>
      </p:sp>
      <p:pic>
        <p:nvPicPr>
          <p:cNvPr id="4" name="Рисунок 3" descr="https://geekhacker.ru/wp-content/uploads/2017/12/image14-6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3517" y="3454198"/>
            <a:ext cx="2483768" cy="28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viru1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3601" y="4108037"/>
            <a:ext cx="2378423" cy="2006795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7" name="Управляющая кнопка: настраиваемая 6">
            <a:hlinkClick r:id="rId4" action="ppaction://hlinksldjump"/>
          </p:cNvPr>
          <p:cNvSpPr/>
          <p:nvPr/>
        </p:nvSpPr>
        <p:spPr>
          <a:xfrm>
            <a:off x="251520" y="6309320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8" name="Управляющая кнопка: далее 7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824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300" u="sng" dirty="0" smtClean="0">
                <a:latin typeface="Times New Roman" pitchFamily="18" charset="0"/>
                <a:cs typeface="Times New Roman" pitchFamily="18" charset="0"/>
              </a:rPr>
              <a:t>Опасным можно назвать различные материалы,</a:t>
            </a:r>
          </a:p>
          <a:p>
            <a:pPr>
              <a:buNone/>
            </a:pPr>
            <a:r>
              <a:rPr lang="ru-RU" sz="3300" u="sng" dirty="0" smtClean="0">
                <a:latin typeface="Times New Roman" pitchFamily="18" charset="0"/>
                <a:cs typeface="Times New Roman" pitchFamily="18" charset="0"/>
              </a:rPr>
              <a:t>содержащие: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сцены насилия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сцены неоправданной агрессии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нецензурная лексика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информация, разжигающая расовую ненависть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пропаганда нездорового образа жизни, неправильного питания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пропаганда употребления наркотических веществ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мошенническая информация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азартные игры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Опасный контент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518509708_sovety-po-bezopasnosti-v-internet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4221088"/>
            <a:ext cx="2413645" cy="2365959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7" name="Управляющая кнопка: настраиваемая 6">
            <a:hlinkClick r:id="rId3" action="ppaction://hlinksldjump"/>
          </p:cNvPr>
          <p:cNvSpPr/>
          <p:nvPr/>
        </p:nvSpPr>
        <p:spPr>
          <a:xfrm>
            <a:off x="251520" y="6237312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8" name="Управляющая кнопка: далее 7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5256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осуществляется посредством:    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электронной почты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программ для мгновенного обмена сообщениями (например, ICQ) в социальных сетях, 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через размещения на 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видеопорталах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    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 (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Vimeo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 и др.) непристойных видеоматериалов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мобильного телефона (с помощью SMS-сообщений или надоедливых звонков).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Интернет-травля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bezsekreta.ru/wp-content/uploads/2018/02/74e2b37e76b462e9161e4a434a47c2ab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649171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страиваемая 4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6" name="Управляющая кнопка: настраиваемая 5">
            <a:hlinkClick r:id="rId3" action="ppaction://hlinksldjump"/>
          </p:cNvPr>
          <p:cNvSpPr/>
          <p:nvPr/>
        </p:nvSpPr>
        <p:spPr>
          <a:xfrm>
            <a:off x="251520" y="6237312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7" name="Управляющая кнопка: далее 6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используют социальные сети, чаты, 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 мессенджеры, интернет - форумы и другие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социальные средства  коммуникации для общения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с целью склонить их к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незаконным  действиям  различного характера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Интернет - хищники</a:t>
            </a:r>
          </a:p>
        </p:txBody>
      </p:sp>
      <p:pic>
        <p:nvPicPr>
          <p:cNvPr id="6" name="Рисунок 5" descr="image_oiw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0280" y="3480418"/>
            <a:ext cx="5076056" cy="333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страиваемая 4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7" name="Управляющая кнопка: настраиваемая 6">
            <a:hlinkClick r:id="rId3" action="ppaction://hlinksldjump"/>
          </p:cNvPr>
          <p:cNvSpPr/>
          <p:nvPr/>
        </p:nvSpPr>
        <p:spPr>
          <a:xfrm>
            <a:off x="251520" y="6237312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8" name="Управляющая кнопка: далее 7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dentity-theft-1000x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268760"/>
            <a:ext cx="3584153" cy="215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Интернет - мошенники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573016"/>
            <a:ext cx="8676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Хищение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конфиденциальных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данных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может привести к тому, что хакер незаконно получает доступ и каким -либо образом использует личную 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информацию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пользователя, с целью получить материальную прибыль.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hlinkshowjump?jump=endshow"/>
          </p:cNvPr>
          <p:cNvSpPr/>
          <p:nvPr/>
        </p:nvSpPr>
        <p:spPr>
          <a:xfrm>
            <a:off x="8316416" y="260648"/>
            <a:ext cx="432048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/>
              <a:t>×</a:t>
            </a:r>
          </a:p>
        </p:txBody>
      </p:sp>
      <p:sp>
        <p:nvSpPr>
          <p:cNvPr id="8" name="Управляющая кнопка: настраиваемая 7">
            <a:hlinkClick r:id="rId3" action="ppaction://hlinksldjump"/>
          </p:cNvPr>
          <p:cNvSpPr/>
          <p:nvPr/>
        </p:nvSpPr>
        <p:spPr>
          <a:xfrm>
            <a:off x="264399" y="6226232"/>
            <a:ext cx="1499289" cy="299112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/>
              <a:t>На главную</a:t>
            </a:r>
          </a:p>
        </p:txBody>
      </p:sp>
      <p:sp>
        <p:nvSpPr>
          <p:cNvPr id="9" name="Управляющая кнопка: далее 8">
            <a:hlinkClick r:id="" action="ppaction://hlinkshowjump?jump=nextslide"/>
          </p:cNvPr>
          <p:cNvSpPr/>
          <p:nvPr/>
        </p:nvSpPr>
        <p:spPr>
          <a:xfrm>
            <a:off x="8604448" y="6381328"/>
            <a:ext cx="288000" cy="288000"/>
          </a:xfrm>
          <a:prstGeom prst="actionButtonForwardNex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734</TotalTime>
  <Words>1402</Words>
  <Application>Microsoft Office PowerPoint</Application>
  <PresentationFormat>Экран (4:3)</PresentationFormat>
  <Paragraphs>159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Памятка для куратора «Опасный контент. Виды агрессии  в сети Интернет» </vt:lpstr>
      <vt:lpstr>ВОЗМОЖНОСТИ СЕТИ ИНТЕРНЕТ </vt:lpstr>
      <vt:lpstr>Современный мир – это мир компьютерной техники </vt:lpstr>
      <vt:lpstr>Основные угрозы безопасности в интернете</vt:lpstr>
      <vt:lpstr>Загрузка вредоносных программ</vt:lpstr>
      <vt:lpstr>Опасный контент</vt:lpstr>
      <vt:lpstr>Интернет-травля</vt:lpstr>
      <vt:lpstr>Интернет - хищники</vt:lpstr>
      <vt:lpstr>Интернет - мошенники</vt:lpstr>
      <vt:lpstr>Компьютерные вирусы</vt:lpstr>
      <vt:lpstr>Самые эффективные  антивирусные программы</vt:lpstr>
      <vt:lpstr>Советы по безопасной работе  в сети Интернет</vt:lpstr>
      <vt:lpstr>Сложный пароль</vt:lpstr>
      <vt:lpstr>Личная информация</vt:lpstr>
      <vt:lpstr>Доверься интуиции</vt:lpstr>
      <vt:lpstr>Фильтры электронной почты</vt:lpstr>
      <vt:lpstr>Не встречайся с незнакомцами</vt:lpstr>
      <vt:lpstr>КАК ОБЕСПЕЧИТЬ ЗАЩИТУ ПК </vt:lpstr>
      <vt:lpstr>Презентация PowerPoint</vt:lpstr>
      <vt:lpstr>Виды агрессии в интернете</vt:lpstr>
      <vt:lpstr>Как избежать груминга (для студентов)</vt:lpstr>
      <vt:lpstr>Презентация PowerPoint</vt:lpstr>
      <vt:lpstr>Презентация PowerPoint</vt:lpstr>
      <vt:lpstr>Как избежать кибербуллинга (для студентов)</vt:lpstr>
      <vt:lpstr>Презентация PowerPoint</vt:lpstr>
      <vt:lpstr>БУЛЛИЦИД </vt:lpstr>
      <vt:lpstr>КИБЕРМОШЕННИЧЕСТВО </vt:lpstr>
      <vt:lpstr>Правила безопасности в интернете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урок безопасности школьников в сети Интернет</dc:title>
  <dc:creator>Лариса</dc:creator>
  <cp:lastModifiedBy>Власенко Юлия Михайловна</cp:lastModifiedBy>
  <cp:revision>64</cp:revision>
  <dcterms:created xsi:type="dcterms:W3CDTF">2018-09-08T15:45:20Z</dcterms:created>
  <dcterms:modified xsi:type="dcterms:W3CDTF">2021-10-27T13:05:51Z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2830428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