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fileFHmCzd" ContentType="image/jpe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76" r:id="rId2"/>
    <p:sldId id="294" r:id="rId3"/>
    <p:sldId id="303" r:id="rId4"/>
    <p:sldId id="304" r:id="rId5"/>
    <p:sldId id="305" r:id="rId6"/>
    <p:sldId id="322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8" r:id="rId19"/>
    <p:sldId id="317" r:id="rId20"/>
    <p:sldId id="319" r:id="rId21"/>
    <p:sldId id="320" r:id="rId22"/>
    <p:sldId id="321" r:id="rId23"/>
    <p:sldId id="323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331" r:id="rId32"/>
    <p:sldId id="332" r:id="rId33"/>
    <p:sldId id="333" r:id="rId34"/>
    <p:sldId id="334" r:id="rId35"/>
    <p:sldId id="335" r:id="rId36"/>
    <p:sldId id="336" r:id="rId37"/>
    <p:sldId id="337" r:id="rId38"/>
    <p:sldId id="338" r:id="rId39"/>
    <p:sldId id="339" r:id="rId40"/>
    <p:sldId id="340" r:id="rId41"/>
    <p:sldId id="341" r:id="rId42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00"/>
    <a:srgbClr val="D40000"/>
    <a:srgbClr val="0000FF"/>
    <a:srgbClr val="000066"/>
    <a:srgbClr val="A50021"/>
    <a:srgbClr val="008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CC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476-43D0-BDB4-3AF1D196BE5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Лист1!$A$2:$A$3</c:f>
              <c:strCache>
                <c:ptCount val="2"/>
                <c:pt idx="0">
                  <c:v>Гордятся</c:v>
                </c:pt>
                <c:pt idx="1">
                  <c:v>Другие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90.9</c:v>
                </c:pt>
                <c:pt idx="1">
                  <c:v>9.1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476-43D0-BDB4-3AF1D196BE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CC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574-47DC-BD2E-40C3BC27BB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574-47DC-BD2E-40C3BC27BB6C}"/>
              </c:ext>
            </c:extLst>
          </c:dPt>
          <c:cat>
            <c:strRef>
              <c:f>Лист1!$A$2:$A$3</c:f>
              <c:strCache>
                <c:ptCount val="2"/>
                <c:pt idx="0">
                  <c:v>Гордятся</c:v>
                </c:pt>
                <c:pt idx="1">
                  <c:v>Другие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86.6</c:v>
                </c:pt>
                <c:pt idx="1">
                  <c:v>13.4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574-47DC-BD2E-40C3BC27BB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r>
              <a:rPr lang="ru-RU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БЫТЬ ПАТРИОТОМ ЭТО: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БЫТЬ ПАТРИОТОМ ЭТО:</c:v>
                </c:pt>
              </c:strCache>
            </c:strRef>
          </c:tx>
          <c:dPt>
            <c:idx val="0"/>
            <c:bubble3D val="0"/>
            <c:spPr>
              <a:solidFill>
                <a:srgbClr val="00CC0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DC0-44A0-8B3A-A871347D3FF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DC0-44A0-8B3A-A871347D3FFB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DC0-44A0-8B3A-A871347D3FFB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4DC0-44A0-8B3A-A871347D3FFB}"/>
              </c:ext>
            </c:extLst>
          </c:dPt>
          <c:cat>
            <c:strRef>
              <c:f>Лист1!$A$2:$A$5</c:f>
              <c:strCache>
                <c:ptCount val="4"/>
                <c:pt idx="0">
                  <c:v>Жить и работать в РБ</c:v>
                </c:pt>
                <c:pt idx="1">
                  <c:v>Уважать гос.символику РБ</c:v>
                </c:pt>
                <c:pt idx="2">
                  <c:v>Быть готовым защитить страну</c:v>
                </c:pt>
                <c:pt idx="3">
                  <c:v>Любить белорусский язык и культуры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55.5</c:v>
                </c:pt>
                <c:pt idx="1">
                  <c:v>50.2</c:v>
                </c:pt>
                <c:pt idx="2">
                  <c:v>44.4</c:v>
                </c:pt>
                <c:pt idx="3">
                  <c:v>42.5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DC0-44A0-8B3A-A871347D3F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CC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377-429D-B923-D467CC07BD3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377-429D-B923-D467CC07BD3D}"/>
              </c:ext>
            </c:extLst>
          </c:dPt>
          <c:cat>
            <c:strRef>
              <c:f>Лист1!$A$2:$A$3</c:f>
              <c:strCache>
                <c:ptCount val="2"/>
                <c:pt idx="0">
                  <c:v>Гордятся</c:v>
                </c:pt>
                <c:pt idx="1">
                  <c:v>Другие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62.8</c:v>
                </c:pt>
                <c:pt idx="1">
                  <c:v>37.200000000000003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377-429D-B923-D467CC07BD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r>
              <a:rPr lang="ru-RU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Институты,</a:t>
            </a:r>
            <a:r>
              <a:rPr lang="ru-RU" b="1" kern="1200" baseline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влияющие на формирование патриотических качеств</a:t>
            </a:r>
            <a:endParaRPr lang="ru-RU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БЫТЬ ПАТРИОТОМ ЭТО:</c:v>
                </c:pt>
              </c:strCache>
            </c:strRef>
          </c:tx>
          <c:dPt>
            <c:idx val="0"/>
            <c:bubble3D val="0"/>
            <c:spPr>
              <a:solidFill>
                <a:srgbClr val="00CC0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C8A-4125-A3B6-F4CA56A1840C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C8A-4125-A3B6-F4CA56A1840C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C8A-4125-A3B6-F4CA56A1840C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C8A-4125-A3B6-F4CA56A1840C}"/>
              </c:ext>
            </c:extLst>
          </c:dPt>
          <c:cat>
            <c:strRef>
              <c:f>Лист1!$A$2:$A$5</c:f>
              <c:strCache>
                <c:ptCount val="4"/>
                <c:pt idx="0">
                  <c:v>Институт семьи</c:v>
                </c:pt>
                <c:pt idx="1">
                  <c:v>Учреждения образования</c:v>
                </c:pt>
                <c:pt idx="2">
                  <c:v>СМИ</c:v>
                </c:pt>
                <c:pt idx="3">
                  <c:v>Историко-культурное наследие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57.6</c:v>
                </c:pt>
                <c:pt idx="1">
                  <c:v>39.700000000000003</c:v>
                </c:pt>
                <c:pt idx="2">
                  <c:v>28</c:v>
                </c:pt>
                <c:pt idx="3">
                  <c:v>23.6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FC8A-4125-A3B6-F4CA56A184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8F18DFA-358E-4D59-9718-C5796BF2E08F}" type="datetimeFigureOut">
              <a:rPr lang="ru-RU"/>
              <a:pPr>
                <a:defRPr/>
              </a:pPr>
              <a:t>15.09.2022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A94B842B-D62D-42AC-8383-E4786FD947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0981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933E680-0FBF-487F-8ADE-5429B54D7D4D}" type="slidenum">
              <a:rPr lang="ru-RU" altLang="ru-RU"/>
              <a:pPr/>
              <a:t>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933E680-0FBF-487F-8ADE-5429B54D7D4D}" type="slidenum">
              <a:rPr lang="ru-RU" altLang="ru-RU"/>
              <a:pPr/>
              <a:t>41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3503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03E2F-9AA5-431D-829B-76BA9DE2EE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39141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935CE-D58B-4E60-9624-88A0B3A1DC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37180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C4B95-2B32-4AFE-8725-621728A942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52439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09ACF-958E-4295-AD45-696DF5154E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63514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84BE3-7EC4-4944-BCA2-7DE492EC67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31245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33ECE-2FBD-40AB-822B-4BF151395A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63674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78980-67D3-4DF0-B309-FE9C64F0BE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20087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304DE-1310-49CE-9B2C-1A49229E78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56632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8739F-BCCD-471A-870B-792F42E6FF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51746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0EE92-8468-4235-8900-13B28468DC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24233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A79DA7-1861-4605-BC58-E80A420C7B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49691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3300"/>
            </a:gs>
            <a:gs pos="100000">
              <a:srgbClr val="008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E1FA8B2-C5B5-45A3-84BC-76908BF348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gi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f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f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fileFHmCzd"/><Relationship Id="rId7" Type="http://schemas.openxmlformats.org/officeDocument/2006/relationships/image" Target="../media/image49.jf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f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f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gi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fif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808" y="2830664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583" y="4305780"/>
            <a:ext cx="13906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670" y="2830664"/>
            <a:ext cx="1368425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533" y="2830664"/>
            <a:ext cx="14414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295" y="2830664"/>
            <a:ext cx="1389063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558" y="4282939"/>
            <a:ext cx="1395413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628" y="4362435"/>
            <a:ext cx="1311275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919" y="4378532"/>
            <a:ext cx="1325563" cy="1295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5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2CDD196-AD12-4D29-87CC-A29CBCD63C69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  <p:sp>
        <p:nvSpPr>
          <p:cNvPr id="3" name="TextBox 2"/>
          <p:cNvSpPr txBox="1"/>
          <p:nvPr/>
        </p:nvSpPr>
        <p:spPr>
          <a:xfrm>
            <a:off x="467544" y="260648"/>
            <a:ext cx="82192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ИСТОРИЯ БЕЛОРУССКОЙ ГОСУДАРСТВЕННОСТИ – </a:t>
            </a:r>
          </a:p>
          <a:p>
            <a:pPr algn="ctr"/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ОСНОВА ГРАЖДАНСКО-ПАТРИОТИЧЕСКОГО</a:t>
            </a:r>
          </a:p>
          <a:p>
            <a:pPr algn="ctr"/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ВОСПИТАНИЯ НАСЕЛЕНИЯ</a:t>
            </a:r>
          </a:p>
          <a:p>
            <a:pPr algn="ctr"/>
            <a:endParaRPr lang="ru-RU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820343"/>
            <a:ext cx="2567221" cy="104667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717" y="5820343"/>
            <a:ext cx="2567221" cy="104667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938" y="5820343"/>
            <a:ext cx="2567221" cy="104667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82"/>
          <a:stretch/>
        </p:blipFill>
        <p:spPr>
          <a:xfrm>
            <a:off x="7737159" y="5820343"/>
            <a:ext cx="1371345" cy="10466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797"/>
            <a:ext cx="1982646" cy="177281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83" y="2828094"/>
            <a:ext cx="1056665" cy="137099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42" y="2676041"/>
            <a:ext cx="974298" cy="154504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Нахождение белорусских земель </a:t>
            </a: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в </a:t>
            </a:r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составе Речи </a:t>
            </a:r>
            <a:r>
              <a:rPr lang="ru-RU" sz="3200" b="1" kern="1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Посполитой</a:t>
            </a:r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стало </a:t>
            </a:r>
            <a:r>
              <a:rPr lang="ru-RU" sz="3200" b="1" kern="120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этноцидом</a:t>
            </a: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белорусов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1560" y="1969854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Политика </a:t>
            </a:r>
            <a:r>
              <a:rPr lang="ru-RU" sz="2400" dirty="0"/>
              <a:t>религиозной дискриминации в отношении православного населения 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2763976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Сдерживание развития национальной культуры 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13872" y="3554217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Социально-политический гнёт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11560" y="4386172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Замедление процессов </a:t>
            </a:r>
            <a:r>
              <a:rPr lang="ru-RU" sz="2400" dirty="0"/>
              <a:t>национально-государственного строительства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3794438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51629" y="-79979"/>
            <a:ext cx="8229600" cy="836712"/>
          </a:xfrm>
        </p:spPr>
        <p:txBody>
          <a:bodyPr/>
          <a:lstStyle/>
          <a:p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Три раздела Речи </a:t>
            </a:r>
            <a:r>
              <a:rPr lang="ru-RU" sz="3200" b="1" kern="120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Посполитой</a:t>
            </a:r>
            <a:endParaRPr lang="ru-RU" sz="32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92" y="2620689"/>
            <a:ext cx="2232248" cy="1152128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 раздел, 1772 год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3873522"/>
            <a:ext cx="2232248" cy="1152128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 раздел, 1793 год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384" y="5117084"/>
            <a:ext cx="2232248" cy="1152128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 раздел, 1795 год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90" y="684794"/>
            <a:ext cx="1372980" cy="14456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020" y="759555"/>
            <a:ext cx="1296144" cy="12961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872" y="645470"/>
            <a:ext cx="1232357" cy="14849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22109" y="2130461"/>
            <a:ext cx="132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АВСТРИЯ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43127" y="2130461"/>
            <a:ext cx="132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ПРУССИЯ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98248" y="2087964"/>
            <a:ext cx="132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РОССИЯ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948264" y="2613052"/>
            <a:ext cx="2195736" cy="1152128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Польская часть Ливонии, часть территории Беларуси </a:t>
            </a:r>
            <a:br>
              <a:rPr lang="ru-RU" sz="1400" dirty="0" smtClean="0"/>
            </a:br>
            <a:r>
              <a:rPr lang="ru-RU" sz="1400" dirty="0" smtClean="0"/>
              <a:t>от Двины до </a:t>
            </a:r>
            <a:r>
              <a:rPr lang="ru-RU" sz="1400" dirty="0" err="1" smtClean="0"/>
              <a:t>Друти</a:t>
            </a:r>
            <a:r>
              <a:rPr lang="ru-RU" sz="1400" dirty="0" smtClean="0"/>
              <a:t> и Днепра, 92 </a:t>
            </a:r>
            <a:r>
              <a:rPr lang="ru-RU" sz="1400" dirty="0" err="1" smtClean="0"/>
              <a:t>тыс</a:t>
            </a:r>
            <a:r>
              <a:rPr lang="ru-RU" sz="1400" dirty="0" smtClean="0"/>
              <a:t> </a:t>
            </a:r>
            <a:r>
              <a:rPr lang="ru-RU" sz="1400" dirty="0" err="1" smtClean="0"/>
              <a:t>кв.км</a:t>
            </a:r>
            <a:endParaRPr lang="ru-RU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658224" y="2615045"/>
            <a:ext cx="2195736" cy="1152128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 smtClean="0"/>
              <a:t> </a:t>
            </a:r>
            <a:r>
              <a:rPr lang="ru-RU" sz="1350" dirty="0" err="1" smtClean="0"/>
              <a:t>Эрмланд</a:t>
            </a:r>
            <a:r>
              <a:rPr lang="ru-RU" sz="1350" dirty="0" smtClean="0"/>
              <a:t> и королевскую Пруссию до </a:t>
            </a:r>
            <a:r>
              <a:rPr lang="ru-RU" sz="1350" dirty="0" err="1" smtClean="0"/>
              <a:t>р.Нотець</a:t>
            </a:r>
            <a:r>
              <a:rPr lang="ru-RU" sz="1350" dirty="0" smtClean="0"/>
              <a:t> и территории герцогства Померания, 36 </a:t>
            </a:r>
            <a:r>
              <a:rPr lang="ru-RU" sz="1350" dirty="0" err="1" smtClean="0"/>
              <a:t>тыс</a:t>
            </a:r>
            <a:r>
              <a:rPr lang="ru-RU" sz="1350" dirty="0" smtClean="0"/>
              <a:t> </a:t>
            </a:r>
            <a:r>
              <a:rPr lang="ru-RU" sz="1350" dirty="0" err="1" smtClean="0"/>
              <a:t>кв.км</a:t>
            </a:r>
            <a:r>
              <a:rPr lang="ru-RU" sz="1350" dirty="0" smtClean="0"/>
              <a:t> </a:t>
            </a:r>
            <a:endParaRPr lang="ru-RU" sz="135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404040" y="2612331"/>
            <a:ext cx="2195736" cy="1152128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 Затор и Освенцим, часть Малой Польши и вся Галиция (без Кракова), 83 </a:t>
            </a:r>
            <a:r>
              <a:rPr lang="ru-RU" sz="1400" dirty="0" err="1" smtClean="0"/>
              <a:t>тыс</a:t>
            </a:r>
            <a:r>
              <a:rPr lang="ru-RU" sz="1400" dirty="0" smtClean="0"/>
              <a:t> </a:t>
            </a:r>
            <a:r>
              <a:rPr lang="ru-RU" sz="1400" dirty="0" err="1" smtClean="0"/>
              <a:t>кв.км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948264" y="3878439"/>
            <a:ext cx="2195736" cy="1152128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50" dirty="0" smtClean="0"/>
              <a:t>литовские земли до линии </a:t>
            </a:r>
            <a:r>
              <a:rPr lang="ru-RU" sz="1250" dirty="0" err="1" smtClean="0"/>
              <a:t>Динабург</a:t>
            </a:r>
            <a:r>
              <a:rPr lang="ru-RU" sz="1250" dirty="0" smtClean="0"/>
              <a:t>-Пинск-Збруч, восточная часть Полесья, области Подолье и Волынь, 250 </a:t>
            </a:r>
            <a:r>
              <a:rPr lang="ru-RU" sz="1250" dirty="0" err="1" smtClean="0"/>
              <a:t>тыс</a:t>
            </a:r>
            <a:r>
              <a:rPr lang="ru-RU" sz="1250" dirty="0" smtClean="0"/>
              <a:t> </a:t>
            </a:r>
            <a:r>
              <a:rPr lang="ru-RU" sz="1250" dirty="0" err="1" smtClean="0"/>
              <a:t>кв.км</a:t>
            </a:r>
            <a:endParaRPr lang="ru-RU" sz="1250" dirty="0" smtClean="0"/>
          </a:p>
        </p:txBody>
      </p:sp>
      <p:sp>
        <p:nvSpPr>
          <p:cNvPr id="22" name="Прямоугольник 21"/>
          <p:cNvSpPr/>
          <p:nvPr/>
        </p:nvSpPr>
        <p:spPr>
          <a:xfrm>
            <a:off x="4658224" y="3880432"/>
            <a:ext cx="2195736" cy="1152128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smtClean="0"/>
              <a:t> Данциг (Гданьск), Торн, Великая Польша, Куявия и Мазовия</a:t>
            </a:r>
            <a:endParaRPr lang="ru-RU" sz="135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404040" y="3877718"/>
            <a:ext cx="2195736" cy="1152128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Не принимала участия</a:t>
            </a:r>
            <a:endParaRPr lang="ru-RU" sz="1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948264" y="5087670"/>
            <a:ext cx="2195736" cy="1152128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литовские и польские земли к востоку от Буга и линии Немиров-Гродно, 120 </a:t>
            </a:r>
            <a:r>
              <a:rPr lang="ru-RU" sz="1400" dirty="0" err="1" smtClean="0"/>
              <a:t>тыс</a:t>
            </a:r>
            <a:r>
              <a:rPr lang="ru-RU" sz="1400" dirty="0" smtClean="0"/>
              <a:t> </a:t>
            </a:r>
            <a:r>
              <a:rPr lang="ru-RU" sz="1400" dirty="0" err="1" smtClean="0"/>
              <a:t>кв.км</a:t>
            </a:r>
            <a:endParaRPr lang="ru-RU" sz="1400" dirty="0" smtClean="0"/>
          </a:p>
        </p:txBody>
      </p:sp>
      <p:sp>
        <p:nvSpPr>
          <p:cNvPr id="25" name="Прямоугольник 24"/>
          <p:cNvSpPr/>
          <p:nvPr/>
        </p:nvSpPr>
        <p:spPr>
          <a:xfrm>
            <a:off x="4658224" y="5089663"/>
            <a:ext cx="2195736" cy="1152128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 smtClean="0"/>
              <a:t>земли </a:t>
            </a:r>
            <a:r>
              <a:rPr lang="ru-RU" sz="1400" dirty="0"/>
              <a:t>к западу от рек </a:t>
            </a:r>
            <a:r>
              <a:rPr lang="ru-RU" sz="1400" dirty="0" err="1"/>
              <a:t>Пилицы</a:t>
            </a:r>
            <a:r>
              <a:rPr lang="ru-RU" sz="1400" dirty="0"/>
              <a:t>, Вислы, Буга и Немана вместе с </a:t>
            </a:r>
            <a:r>
              <a:rPr lang="ru-RU" sz="1400" dirty="0" smtClean="0"/>
              <a:t>Варшавой, 55 </a:t>
            </a:r>
            <a:r>
              <a:rPr lang="ru-RU" sz="1400" dirty="0" err="1" smtClean="0"/>
              <a:t>тыс</a:t>
            </a:r>
            <a:r>
              <a:rPr lang="ru-RU" sz="1400" dirty="0" smtClean="0"/>
              <a:t> </a:t>
            </a:r>
            <a:r>
              <a:rPr lang="ru-RU" sz="1400" dirty="0" err="1" smtClean="0"/>
              <a:t>кв.км</a:t>
            </a:r>
            <a:endParaRPr lang="ru-RU" sz="1400" dirty="0" smtClean="0"/>
          </a:p>
        </p:txBody>
      </p:sp>
      <p:sp>
        <p:nvSpPr>
          <p:cNvPr id="26" name="Прямоугольник 25"/>
          <p:cNvSpPr/>
          <p:nvPr/>
        </p:nvSpPr>
        <p:spPr>
          <a:xfrm>
            <a:off x="2404040" y="5086949"/>
            <a:ext cx="2195736" cy="1152128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/>
              <a:t>Краков и часть Малой Польши между Пилицей, Вислой и Бугом, часть Подляшья и Мазовии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39887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29208" y="144016"/>
            <a:ext cx="8229600" cy="836712"/>
          </a:xfrm>
        </p:spPr>
        <p:txBody>
          <a:bodyPr/>
          <a:lstStyle/>
          <a:p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Вхождение Беларуси в состав Российской империи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58441" y="1052736"/>
            <a:ext cx="3312368" cy="2016224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Белорусы массово не поддержали восстания для восстановления Речи </a:t>
            </a:r>
            <a:r>
              <a:rPr lang="ru-RU" dirty="0" err="1" smtClean="0"/>
              <a:t>Посполитой</a:t>
            </a:r>
            <a:r>
              <a:rPr lang="ru-RU" dirty="0" smtClean="0"/>
              <a:t> в 1794, </a:t>
            </a:r>
            <a:br>
              <a:rPr lang="ru-RU" dirty="0" smtClean="0"/>
            </a:br>
            <a:r>
              <a:rPr lang="ru-RU" dirty="0" smtClean="0"/>
              <a:t>1830-1831, 1863-1864 гг.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932040" y="1052736"/>
            <a:ext cx="3312368" cy="2016224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Период </a:t>
            </a:r>
            <a:r>
              <a:rPr lang="en-US" dirty="0"/>
              <a:t>XIX</a:t>
            </a:r>
            <a:r>
              <a:rPr lang="ru-RU" dirty="0"/>
              <a:t> – начала </a:t>
            </a:r>
            <a:r>
              <a:rPr lang="en-US" dirty="0"/>
              <a:t>XX</a:t>
            </a:r>
            <a:r>
              <a:rPr lang="ru-RU" dirty="0"/>
              <a:t> вв. становится эпохой Национального Возрождения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987824" y="3532617"/>
            <a:ext cx="3312368" cy="2016224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 концу XIX века термин ”белорусы“ закрепился за населением территории в границах современной Беларуси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83" y="4293519"/>
            <a:ext cx="2714625" cy="193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240" y="4293519"/>
            <a:ext cx="2594256" cy="1825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2915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269" y="4816075"/>
            <a:ext cx="3051423" cy="2163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48" y="4797152"/>
            <a:ext cx="3873608" cy="2201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29208" y="32208"/>
            <a:ext cx="8229600" cy="836712"/>
          </a:xfrm>
        </p:spPr>
        <p:txBody>
          <a:bodyPr/>
          <a:lstStyle/>
          <a:p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Первая Мировая война на территории Беларуси</a:t>
            </a:r>
            <a:endParaRPr lang="ru-RU" sz="32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77016"/>
            <a:ext cx="6408712" cy="4108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84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084" y="3933056"/>
            <a:ext cx="4586089" cy="3055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29208" y="-99392"/>
            <a:ext cx="8229600" cy="836712"/>
          </a:xfrm>
        </p:spPr>
        <p:txBody>
          <a:bodyPr/>
          <a:lstStyle/>
          <a:p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Великая Октябрьская революция</a:t>
            </a:r>
            <a:endParaRPr lang="ru-RU" sz="32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4358198" cy="29523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4455" y="360564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15 ноября 1917 года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616" y="692696"/>
            <a:ext cx="4473224" cy="29523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31072" y="362163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 декабря1917 года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40243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29208" y="-5604"/>
            <a:ext cx="8229600" cy="836712"/>
          </a:xfrm>
        </p:spPr>
        <p:txBody>
          <a:bodyPr/>
          <a:lstStyle/>
          <a:p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Белорусская народная республика</a:t>
            </a:r>
            <a:endParaRPr lang="ru-RU" sz="32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7624" y="911513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 поддержкой германского кайзера Вильгельма </a:t>
            </a:r>
            <a:r>
              <a:rPr lang="be-BY" sz="2400" dirty="0" smtClean="0"/>
              <a:t>ІІ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7624" y="1705635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 условиях германской оккупации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9936" y="2495876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Не была признана правительством ни Германии, </a:t>
            </a:r>
            <a:br>
              <a:rPr lang="ru-RU" sz="2400" dirty="0" smtClean="0"/>
            </a:br>
            <a:r>
              <a:rPr lang="ru-RU" sz="2400" dirty="0" smtClean="0"/>
              <a:t>ни других ведущих стран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87624" y="3327831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Свою юрисдикцию в этнических границах проживания белорусов БНР не осуществляла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87624" y="4102385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Не сформировала органов власти на местах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87624" y="4959709"/>
            <a:ext cx="8064896" cy="1279871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НЕ СТАЛА РЕАЛЬНЫМ, НЕЗАВИСИМЫМ ГОСУДАРСТВОМ </a:t>
            </a:r>
            <a:r>
              <a:rPr lang="ru-RU" sz="4000" b="1" dirty="0" smtClean="0">
                <a:solidFill>
                  <a:srgbClr val="FF0000"/>
                </a:solidFill>
              </a:rPr>
              <a:t>!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73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8136" y="266575"/>
            <a:ext cx="9036496" cy="1143000"/>
          </a:xfrm>
          <a:extLst/>
        </p:spPr>
        <p:txBody>
          <a:bodyPr/>
          <a:lstStyle/>
          <a:p>
            <a:pPr>
              <a:defRPr/>
            </a:pPr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Первая конституция </a:t>
            </a:r>
            <a:b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Советской Социалистической Республики Белоруссия</a:t>
            </a:r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71" y="3311216"/>
            <a:ext cx="3419475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2247" y="1662315"/>
            <a:ext cx="8068274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 съезд Советов Белоруссии 3 февраля 1919 года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2544454"/>
            <a:ext cx="5543550" cy="3243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998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8648" y="44624"/>
            <a:ext cx="9036496" cy="1143000"/>
          </a:xfrm>
          <a:extLst/>
        </p:spPr>
        <p:txBody>
          <a:bodyPr/>
          <a:lstStyle/>
          <a:p>
            <a:pPr>
              <a:defRPr/>
            </a:pPr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Образование </a:t>
            </a: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Социалистической Советской Республики </a:t>
            </a:r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Литвы и Белоруссии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84448" y="1187624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27 февраля 1919 – 19 июля 1919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3" y="2924944"/>
            <a:ext cx="2203344" cy="2203344"/>
          </a:xfrm>
          <a:prstGeom prst="ellipse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017" y="1881856"/>
            <a:ext cx="5799981" cy="4966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7605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8648" y="44624"/>
            <a:ext cx="9036496" cy="1143000"/>
          </a:xfrm>
          <a:extLst/>
        </p:spPr>
        <p:txBody>
          <a:bodyPr/>
          <a:lstStyle/>
          <a:p>
            <a:pPr>
              <a:defRPr/>
            </a:pP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Отношение Польши к созданию независимого белорусского государства</a:t>
            </a:r>
            <a:endParaRPr lang="ru-RU" sz="32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81000" y="1292489"/>
            <a:ext cx="50292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”Ни о каком белорусском народе не может быть речи, ибо народ – это понятие политическое, а белорусы никаких собственных традиций не имеют…  Для того чтобы польский народ был великим, для того чтобы польское государство осуществило свои исторические задачи на востоке, необходимо, чтобы Беларусь была присоединена к Польше как ее часть, как 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простая ее провинция или, вернее, колония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…“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3414615" cy="2891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98687" y="4629032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Владислав </a:t>
            </a:r>
            <a:r>
              <a:rPr lang="ru-RU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Студницкий-Гизберт</a:t>
            </a: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польский политик и публицист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3705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8648" y="44624"/>
            <a:ext cx="9036496" cy="1143000"/>
          </a:xfrm>
          <a:extLst/>
        </p:spPr>
        <p:txBody>
          <a:bodyPr/>
          <a:lstStyle/>
          <a:p>
            <a:pPr>
              <a:defRPr/>
            </a:pP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Польско-</a:t>
            </a: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Советская</a:t>
            </a: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война и Рижский мир</a:t>
            </a:r>
            <a:endParaRPr lang="ru-RU" sz="32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73297"/>
            <a:ext cx="3935889" cy="271139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388561" y="1073297"/>
            <a:ext cx="4647935" cy="5100844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18 марта 1921 г. по итогам Польско-Советской войны, согласно Рижскому мирному договору западные белорусские земли отошли к Польше. 4,5 млн. белорусов остались на отходящих Польше землях. Советская сторона обязалась выплатить Польше </a:t>
            </a:r>
            <a:r>
              <a:rPr lang="ru-RU" sz="2000" dirty="0"/>
              <a:t>в течение года 30 </a:t>
            </a:r>
            <a:r>
              <a:rPr lang="ru-RU" sz="2000" dirty="0" smtClean="0"/>
              <a:t>млн. </a:t>
            </a:r>
            <a:r>
              <a:rPr lang="ru-RU" sz="2000" dirty="0"/>
              <a:t>золотых </a:t>
            </a:r>
            <a:r>
              <a:rPr lang="ru-RU" sz="2000" dirty="0" smtClean="0"/>
              <a:t>рублей и </a:t>
            </a:r>
            <a:r>
              <a:rPr lang="ru-RU" sz="2000" dirty="0"/>
              <a:t>передать польской стороне имущества на сумму 18 </a:t>
            </a:r>
            <a:r>
              <a:rPr lang="ru-RU" sz="2000" dirty="0" smtClean="0"/>
              <a:t>млн. </a:t>
            </a:r>
            <a:r>
              <a:rPr lang="ru-RU" sz="2000" dirty="0"/>
              <a:t>золотых </a:t>
            </a:r>
            <a:r>
              <a:rPr lang="ru-RU" sz="2000" dirty="0" smtClean="0"/>
              <a:t>рублей.</a:t>
            </a:r>
            <a:br>
              <a:rPr lang="ru-RU" sz="2000" dirty="0" smtClean="0"/>
            </a:br>
            <a:r>
              <a:rPr lang="ru-RU" sz="2000" dirty="0" smtClean="0"/>
              <a:t>На отторгнутых от территории Беларуси землях началась политика «полонизации»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92" y="3922573"/>
            <a:ext cx="3240360" cy="242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59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17559"/>
            <a:ext cx="7200800" cy="6230343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627784" y="2978787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9,5 млн. человек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49264" y="436510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 всегда связывало стремление быть хозяевами на своей земле, жить своим умом, не подчиняясь указке извне.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20" y="226803"/>
            <a:ext cx="2241760" cy="224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89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4952" y="-243408"/>
            <a:ext cx="9036496" cy="1143000"/>
          </a:xfrm>
          <a:extLst/>
        </p:spPr>
        <p:txBody>
          <a:bodyPr/>
          <a:lstStyle/>
          <a:p>
            <a:pPr>
              <a:defRPr/>
            </a:pP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Политика «полонизации»</a:t>
            </a:r>
            <a:endParaRPr lang="ru-RU" sz="32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4448" y="646641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НА ЗАПАДНОБЕЛОРУССКИХ ЗЕМЛЯХ: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800" y="1763483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запрет строительства новых заводов </a:t>
            </a:r>
            <a:r>
              <a:rPr lang="ru-RU" sz="1600" dirty="0"/>
              <a:t>и </a:t>
            </a:r>
            <a:r>
              <a:rPr lang="ru-RU" sz="1600" dirty="0" smtClean="0"/>
              <a:t>фабрик </a:t>
            </a:r>
            <a:r>
              <a:rPr lang="ru-RU" sz="1600" dirty="0"/>
              <a:t>без специального </a:t>
            </a:r>
            <a:r>
              <a:rPr lang="ru-RU" sz="1600" dirty="0" smtClean="0"/>
              <a:t>разрешения;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4448" y="2515266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существующие заводы </a:t>
            </a:r>
            <a:r>
              <a:rPr lang="ru-RU" dirty="0"/>
              <a:t>и фабрики </a:t>
            </a:r>
            <a:r>
              <a:rPr lang="ru-RU" dirty="0" smtClean="0"/>
              <a:t>ликвидировались;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84448" y="3253595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промышленность </a:t>
            </a:r>
            <a:r>
              <a:rPr lang="ru-RU" smtClean="0"/>
              <a:t>только обрабатывающая </a:t>
            </a:r>
            <a:r>
              <a:rPr lang="ru-RU" dirty="0" smtClean="0"/>
              <a:t>сырьё;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84448" y="4052564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</a:t>
            </a:r>
            <a:r>
              <a:rPr lang="ru-RU" dirty="0" smtClean="0"/>
              <a:t> белорусских крестьян отбирали землю в пользу польского населения;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4845370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уничтожено </a:t>
            </a:r>
            <a:r>
              <a:rPr lang="ru-RU" dirty="0" err="1" smtClean="0"/>
              <a:t>белорусскоязычное</a:t>
            </a:r>
            <a:r>
              <a:rPr lang="ru-RU" dirty="0" smtClean="0"/>
              <a:t> школьное образование;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20728" y="5629967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колонизация территории Беларуси, </a:t>
            </a:r>
            <a:r>
              <a:rPr lang="ru-RU" dirty="0" err="1" smtClean="0"/>
              <a:t>ассимилирование</a:t>
            </a:r>
            <a:r>
              <a:rPr lang="ru-RU" dirty="0" smtClean="0"/>
              <a:t> белорусского населения</a:t>
            </a:r>
            <a:endParaRPr lang="ru-RU" sz="2400" dirty="0"/>
          </a:p>
        </p:txBody>
      </p:sp>
      <p:cxnSp>
        <p:nvCxnSpPr>
          <p:cNvPr id="3" name="Прямая со стрелкой 2"/>
          <p:cNvCxnSpPr>
            <a:stCxn id="6" idx="2"/>
            <a:endCxn id="7" idx="0"/>
          </p:cNvCxnSpPr>
          <p:nvPr/>
        </p:nvCxnSpPr>
        <p:spPr>
          <a:xfrm>
            <a:off x="4616896" y="1294713"/>
            <a:ext cx="4352" cy="468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277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8352" y="38394"/>
            <a:ext cx="9036496" cy="1143000"/>
          </a:xfrm>
          <a:extLst/>
        </p:spPr>
        <p:txBody>
          <a:bodyPr/>
          <a:lstStyle/>
          <a:p>
            <a:pPr>
              <a:defRPr/>
            </a:pP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ССРБ - БССР</a:t>
            </a:r>
            <a:endParaRPr lang="ru-RU" sz="32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4152" y="1033737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30 декабря 1922 года, создание СССР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4152" y="1930673"/>
            <a:ext cx="8064896" cy="1551757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1924 год. Первое укрупнение БССР, </a:t>
            </a:r>
            <a:r>
              <a:rPr lang="ru-RU" sz="2400" dirty="0"/>
              <a:t>возвращены Витебский, Полоцкий, </a:t>
            </a:r>
            <a:r>
              <a:rPr lang="ru-RU" sz="2400" dirty="0" err="1"/>
              <a:t>Сенненский</a:t>
            </a:r>
            <a:r>
              <a:rPr lang="ru-RU" sz="2400" dirty="0"/>
              <a:t>, </a:t>
            </a:r>
            <a:r>
              <a:rPr lang="ru-RU" sz="2400" dirty="0" err="1"/>
              <a:t>Суражский</a:t>
            </a:r>
            <a:r>
              <a:rPr lang="ru-RU" sz="2400" dirty="0"/>
              <a:t>, Городокский, </a:t>
            </a:r>
            <a:r>
              <a:rPr lang="ru-RU" sz="2400" dirty="0" err="1"/>
              <a:t>Дриссенский</a:t>
            </a:r>
            <a:r>
              <a:rPr lang="ru-RU" sz="2400" dirty="0"/>
              <a:t>, </a:t>
            </a:r>
            <a:r>
              <a:rPr lang="ru-RU" sz="2400" dirty="0" err="1"/>
              <a:t>Лепельский</a:t>
            </a:r>
            <a:r>
              <a:rPr lang="ru-RU" sz="2400" dirty="0"/>
              <a:t> и Оршанский уезды от Витебской губернии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4152" y="3737564"/>
            <a:ext cx="8064896" cy="1727828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1926 год. Второе укрупнение БССР, возвращены </a:t>
            </a:r>
            <a:r>
              <a:rPr lang="ru-RU" sz="2400" dirty="0" err="1" smtClean="0"/>
              <a:t>Речицкий</a:t>
            </a:r>
            <a:r>
              <a:rPr lang="ru-RU" sz="2400" dirty="0" smtClean="0"/>
              <a:t> и Гомельский уезды Гомельской губернии. </a:t>
            </a:r>
            <a:br>
              <a:rPr lang="ru-RU" sz="2400" dirty="0" smtClean="0"/>
            </a:br>
            <a:r>
              <a:rPr lang="ru-RU" sz="2400" dirty="0" smtClean="0"/>
              <a:t>В составе РСФС Гомельская губерния упразднена</a:t>
            </a:r>
            <a:endParaRPr lang="ru-RU" sz="2400" dirty="0"/>
          </a:p>
        </p:txBody>
      </p:sp>
      <p:cxnSp>
        <p:nvCxnSpPr>
          <p:cNvPr id="3" name="Прямая со стрелкой 2"/>
          <p:cNvCxnSpPr>
            <a:stCxn id="6" idx="2"/>
            <a:endCxn id="7" idx="0"/>
          </p:cNvCxnSpPr>
          <p:nvPr/>
        </p:nvCxnSpPr>
        <p:spPr>
          <a:xfrm>
            <a:off x="4656600" y="1681809"/>
            <a:ext cx="0" cy="2488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7" idx="2"/>
            <a:endCxn id="10" idx="0"/>
          </p:cNvCxnSpPr>
          <p:nvPr/>
        </p:nvCxnSpPr>
        <p:spPr>
          <a:xfrm>
            <a:off x="4656600" y="3482430"/>
            <a:ext cx="0" cy="2551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702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200" y="-171400"/>
            <a:ext cx="9174848" cy="1143000"/>
          </a:xfrm>
          <a:extLst/>
        </p:spPr>
        <p:txBody>
          <a:bodyPr/>
          <a:lstStyle/>
          <a:p>
            <a:pPr>
              <a:defRPr/>
            </a:pP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Воссоединение БССР и Западной Беларуси</a:t>
            </a:r>
            <a:endParaRPr lang="ru-RU" sz="32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3" r="17700" b="11041"/>
          <a:stretch/>
        </p:blipFill>
        <p:spPr>
          <a:xfrm>
            <a:off x="3498352" y="3277202"/>
            <a:ext cx="4248473" cy="3033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7" y="861092"/>
            <a:ext cx="2401415" cy="35760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25822" y="885216"/>
            <a:ext cx="65181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17 сентября 1939 г. – освободительный поход Красной Армии;</a:t>
            </a:r>
          </a:p>
          <a:p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28-30 октября 1939 г. – принята Декларация о провозглашении советской власти и вхождении Западной Беларуси в состав БССР;</a:t>
            </a:r>
          </a:p>
          <a:p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 ноября 1939 года внеочередная V сессия Верховного Совета СССР первого созыва включила территорию Западной Беларуси в состав СССР, объединив ее с БССР.</a:t>
            </a:r>
          </a:p>
        </p:txBody>
      </p:sp>
    </p:spTree>
    <p:extLst>
      <p:ext uri="{BB962C8B-B14F-4D97-AF65-F5344CB8AC3E}">
        <p14:creationId xmlns:p14="http://schemas.microsoft.com/office/powerpoint/2010/main" val="3500918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200" y="-171400"/>
            <a:ext cx="9174848" cy="1143000"/>
          </a:xfrm>
          <a:extLst/>
        </p:spPr>
        <p:txBody>
          <a:bodyPr/>
          <a:lstStyle/>
          <a:p>
            <a:pPr>
              <a:defRPr/>
            </a:pP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ВЕЛИКАЯ ОТЕЧЕСТВЕННАЯ ВОЙНА</a:t>
            </a:r>
            <a:endParaRPr lang="ru-RU" sz="32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6176" y="718649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22 июня 1941 – 9 мая 1945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1484784"/>
            <a:ext cx="1855584" cy="25202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5228"/>
            <a:ext cx="3025899" cy="2153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r="12988"/>
          <a:stretch/>
        </p:blipFill>
        <p:spPr>
          <a:xfrm>
            <a:off x="2195736" y="1425011"/>
            <a:ext cx="3384376" cy="2697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094" y="4144964"/>
            <a:ext cx="3182800" cy="2184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16" y="1413724"/>
            <a:ext cx="3268632" cy="2613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585" y="3983328"/>
            <a:ext cx="1688830" cy="2381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39074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200" y="-171400"/>
            <a:ext cx="9174848" cy="1143000"/>
          </a:xfrm>
          <a:extLst/>
        </p:spPr>
        <p:txBody>
          <a:bodyPr/>
          <a:lstStyle/>
          <a:p>
            <a:pPr>
              <a:defRPr/>
            </a:pP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ГЕРОИ ВЕЛИКОЙ ВОЙНЫ</a:t>
            </a:r>
            <a:endParaRPr lang="ru-RU" sz="32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1904" y="938536"/>
            <a:ext cx="8064896" cy="6480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Среди уроженцев Беларуси – участников войны: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4984" y="1913466"/>
            <a:ext cx="2431648" cy="2304256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Полные кавалеры Ордена Славы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438680" y="1913466"/>
            <a:ext cx="2431648" cy="2304256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Герои Советского Союза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226552" y="1913466"/>
            <a:ext cx="2431648" cy="2304256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Дважды Герои Советского Союза</a:t>
            </a:r>
            <a:endParaRPr lang="ru-RU" sz="2400" dirty="0"/>
          </a:p>
        </p:txBody>
      </p:sp>
      <p:cxnSp>
        <p:nvCxnSpPr>
          <p:cNvPr id="3" name="Прямая со стрелкой 2"/>
          <p:cNvCxnSpPr>
            <a:stCxn id="6" idx="2"/>
            <a:endCxn id="10" idx="0"/>
          </p:cNvCxnSpPr>
          <p:nvPr/>
        </p:nvCxnSpPr>
        <p:spPr>
          <a:xfrm>
            <a:off x="4654352" y="1586608"/>
            <a:ext cx="152" cy="3268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1710488" y="1586608"/>
            <a:ext cx="0" cy="3268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11" idx="0"/>
          </p:cNvCxnSpPr>
          <p:nvPr/>
        </p:nvCxnSpPr>
        <p:spPr>
          <a:xfrm>
            <a:off x="7442376" y="1586608"/>
            <a:ext cx="0" cy="3268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276108" y="4539980"/>
            <a:ext cx="1029400" cy="571444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73</a:t>
            </a: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148116" y="4539980"/>
            <a:ext cx="1029400" cy="571444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449</a:t>
            </a:r>
            <a:endParaRPr lang="ru-RU" sz="2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927676" y="4539980"/>
            <a:ext cx="1029400" cy="571444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4</a:t>
            </a:r>
            <a:endParaRPr lang="ru-RU" sz="2400" dirty="0"/>
          </a:p>
        </p:txBody>
      </p:sp>
      <p:cxnSp>
        <p:nvCxnSpPr>
          <p:cNvPr id="21" name="Прямая со стрелкой 20"/>
          <p:cNvCxnSpPr>
            <a:stCxn id="7" idx="2"/>
            <a:endCxn id="17" idx="0"/>
          </p:cNvCxnSpPr>
          <p:nvPr/>
        </p:nvCxnSpPr>
        <p:spPr>
          <a:xfrm>
            <a:off x="1790808" y="4217722"/>
            <a:ext cx="0" cy="3222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0" idx="2"/>
            <a:endCxn id="18" idx="0"/>
          </p:cNvCxnSpPr>
          <p:nvPr/>
        </p:nvCxnSpPr>
        <p:spPr>
          <a:xfrm>
            <a:off x="4654504" y="4217722"/>
            <a:ext cx="8312" cy="3222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11" idx="2"/>
            <a:endCxn id="19" idx="0"/>
          </p:cNvCxnSpPr>
          <p:nvPr/>
        </p:nvCxnSpPr>
        <p:spPr>
          <a:xfrm>
            <a:off x="7442376" y="4217722"/>
            <a:ext cx="0" cy="3222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" y="5165276"/>
            <a:ext cx="2488831" cy="170558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765" y="5239243"/>
            <a:ext cx="758101" cy="147500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230" y="5184528"/>
            <a:ext cx="758101" cy="147500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217" y="5184528"/>
            <a:ext cx="758101" cy="147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32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200" y="-171400"/>
            <a:ext cx="9174848" cy="1143000"/>
          </a:xfrm>
          <a:extLst/>
        </p:spPr>
        <p:txBody>
          <a:bodyPr/>
          <a:lstStyle/>
          <a:p>
            <a:pPr>
              <a:defRPr/>
            </a:pPr>
            <a:r>
              <a:rPr lang="ru-RU" sz="28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БЕЛАРУСЬ – СТРАНА ОСНОВАТЕЛЬНИЦА ООН</a:t>
            </a:r>
            <a:endParaRPr lang="ru-RU" sz="28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20" y="764704"/>
            <a:ext cx="3810000" cy="26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499992" y="770424"/>
            <a:ext cx="4644008" cy="560568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Делегация БССР </a:t>
            </a:r>
            <a:r>
              <a:rPr lang="ru-RU" sz="2400" dirty="0"/>
              <a:t>25 июня 1945</a:t>
            </a:r>
            <a:r>
              <a:rPr lang="ru-RU" sz="2400" dirty="0" smtClean="0"/>
              <a:t> года в Сан-Франциско подписала Устав ООН, став одной из стран-основательниц.</a:t>
            </a:r>
          </a:p>
          <a:p>
            <a:pPr algn="ctr"/>
            <a:r>
              <a:rPr lang="ru-RU" sz="2400" dirty="0"/>
              <a:t>28 марта 1958 года Совет Министров БССР принял постановление об учреждении при ООН Постоянного представительства Беларуси, ставшего первым белорусским загранучреждением. Первым постоянным представителем БССР в ООН (1958-1961) стал Феодосий Грязнов.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6" y="3393604"/>
            <a:ext cx="4287740" cy="2858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6529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29208" y="345194"/>
            <a:ext cx="8229600" cy="1143000"/>
          </a:xfrm>
        </p:spPr>
        <p:txBody>
          <a:bodyPr/>
          <a:lstStyle/>
          <a:p>
            <a:r>
              <a:rPr lang="ru-RU" alt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Декларация </a:t>
            </a:r>
            <a:br>
              <a:rPr lang="ru-RU" alt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alt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Верховного Совета </a:t>
            </a:r>
            <a:br>
              <a:rPr lang="ru-RU" alt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alt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«О государственном суверенитете Республики Беларусь»</a:t>
            </a:r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1569"/>
            <a:ext cx="315595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065681"/>
            <a:ext cx="402590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658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200" y="-171400"/>
            <a:ext cx="9174848" cy="1143000"/>
          </a:xfrm>
          <a:extLst/>
        </p:spPr>
        <p:txBody>
          <a:bodyPr/>
          <a:lstStyle/>
          <a:p>
            <a:pPr>
              <a:defRPr/>
            </a:pPr>
            <a:r>
              <a:rPr lang="ru-RU" sz="28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ВСЕБЕЛОРУССКОЕ НАРОДНОЕ СОБРАНИЕ</a:t>
            </a:r>
            <a:endParaRPr lang="ru-RU" sz="28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1904" y="800015"/>
            <a:ext cx="8064896" cy="83428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i="1" dirty="0"/>
              <a:t>19-20.10.1996 – </a:t>
            </a:r>
            <a:r>
              <a:rPr lang="ru-RU" i="1" dirty="0"/>
              <a:t>первое </a:t>
            </a:r>
            <a:r>
              <a:rPr lang="be-BY" i="1" dirty="0"/>
              <a:t>Всебелорусск</a:t>
            </a:r>
            <a:r>
              <a:rPr lang="ru-RU" i="1" dirty="0" err="1"/>
              <a:t>ое</a:t>
            </a:r>
            <a:r>
              <a:rPr lang="be-BY" i="1" dirty="0"/>
              <a:t> народное собрание. </a:t>
            </a:r>
            <a:endParaRPr lang="be-BY" i="1" dirty="0" smtClean="0"/>
          </a:p>
          <a:p>
            <a:pPr algn="ctr"/>
            <a:r>
              <a:rPr lang="be-BY" i="1" dirty="0" smtClean="0"/>
              <a:t>”</a:t>
            </a:r>
            <a:r>
              <a:rPr lang="be-BY" i="1" dirty="0"/>
              <a:t>Только народ вправе решать свою судьбу“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1904" y="1755711"/>
            <a:ext cx="8064896" cy="83428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i="1" dirty="0"/>
              <a:t>18-19.05.2001 – второе Всебелорусск</a:t>
            </a:r>
            <a:r>
              <a:rPr lang="ru-RU" i="1" dirty="0" err="1"/>
              <a:t>ое</a:t>
            </a:r>
            <a:r>
              <a:rPr lang="be-BY" i="1" dirty="0"/>
              <a:t> народное собрание</a:t>
            </a:r>
            <a:r>
              <a:rPr lang="be-BY" i="1" dirty="0" smtClean="0"/>
              <a:t>”</a:t>
            </a:r>
          </a:p>
          <a:p>
            <a:pPr algn="ctr"/>
            <a:r>
              <a:rPr lang="be-BY" i="1" dirty="0" smtClean="0"/>
              <a:t>За </a:t>
            </a:r>
            <a:r>
              <a:rPr lang="be-BY" i="1" dirty="0"/>
              <a:t>сильную и процветающую Беларусь“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21904" y="2703048"/>
            <a:ext cx="8064896" cy="83428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i="1"/>
              <a:t>02-03.03.2006 – </a:t>
            </a:r>
            <a:r>
              <a:rPr lang="ru-RU" i="1"/>
              <a:t>третье </a:t>
            </a:r>
            <a:r>
              <a:rPr lang="be-BY" i="1"/>
              <a:t>Всебелорусск</a:t>
            </a:r>
            <a:r>
              <a:rPr lang="ru-RU" i="1"/>
              <a:t>ое</a:t>
            </a:r>
            <a:r>
              <a:rPr lang="be-BY" i="1"/>
              <a:t> народное собрание ”Государство для народа“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21904" y="3683665"/>
            <a:ext cx="8064896" cy="83428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1750" i="1" dirty="0"/>
              <a:t>06-07.12.2010 – </a:t>
            </a:r>
            <a:r>
              <a:rPr lang="ru-RU" sz="1750" i="1" dirty="0"/>
              <a:t>четвертое </a:t>
            </a:r>
            <a:r>
              <a:rPr lang="be-BY" sz="1750" i="1" dirty="0"/>
              <a:t>Всебелорусск</a:t>
            </a:r>
            <a:r>
              <a:rPr lang="ru-RU" sz="1750" i="1" dirty="0" err="1"/>
              <a:t>ое</a:t>
            </a:r>
            <a:r>
              <a:rPr lang="be-BY" sz="1750" i="1" dirty="0"/>
              <a:t> народное собрание </a:t>
            </a:r>
            <a:endParaRPr lang="be-BY" sz="1750" i="1" dirty="0" smtClean="0"/>
          </a:p>
          <a:p>
            <a:pPr algn="ctr"/>
            <a:r>
              <a:rPr lang="be-BY" sz="1750" i="1" dirty="0" smtClean="0"/>
              <a:t>”Наш </a:t>
            </a:r>
            <a:r>
              <a:rPr lang="be-BY" sz="1750" i="1" dirty="0"/>
              <a:t>исторический выбор – независимая, сильная и процветающая Беларусь“</a:t>
            </a:r>
            <a:endParaRPr lang="ru-RU" sz="175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34520" y="4660114"/>
            <a:ext cx="8064896" cy="83428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i="1" dirty="0"/>
              <a:t>22-23.06.2016 – </a:t>
            </a:r>
            <a:r>
              <a:rPr lang="ru-RU" i="1" dirty="0"/>
              <a:t>пятое </a:t>
            </a:r>
            <a:r>
              <a:rPr lang="be-BY" i="1" dirty="0"/>
              <a:t>Всебелорусск</a:t>
            </a:r>
            <a:r>
              <a:rPr lang="ru-RU" i="1" dirty="0" err="1"/>
              <a:t>ое</a:t>
            </a:r>
            <a:r>
              <a:rPr lang="be-BY" i="1" dirty="0"/>
              <a:t> народное собрание </a:t>
            </a:r>
            <a:endParaRPr lang="be-BY" i="1" dirty="0" smtClean="0"/>
          </a:p>
          <a:p>
            <a:pPr algn="ctr"/>
            <a:r>
              <a:rPr lang="be-BY" i="1" dirty="0" smtClean="0"/>
              <a:t>”</a:t>
            </a:r>
            <a:r>
              <a:rPr lang="be-BY" i="1" dirty="0"/>
              <a:t>Вместе – за сильную процветающую Беларусь“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51664" y="5615810"/>
            <a:ext cx="8064896" cy="83428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i="1" dirty="0"/>
              <a:t>11-12.02.2021 – </a:t>
            </a:r>
            <a:r>
              <a:rPr lang="ru-RU" i="1" dirty="0"/>
              <a:t>шестое </a:t>
            </a:r>
            <a:r>
              <a:rPr lang="be-BY" i="1" dirty="0"/>
              <a:t>Всебелорусск</a:t>
            </a:r>
            <a:r>
              <a:rPr lang="ru-RU" i="1" dirty="0" err="1"/>
              <a:t>ое</a:t>
            </a:r>
            <a:r>
              <a:rPr lang="be-BY" i="1" dirty="0"/>
              <a:t> народное собрание </a:t>
            </a:r>
            <a:endParaRPr lang="be-BY" i="1" dirty="0" smtClean="0"/>
          </a:p>
          <a:p>
            <a:pPr algn="ctr"/>
            <a:r>
              <a:rPr lang="be-BY" i="1" dirty="0" smtClean="0"/>
              <a:t>”</a:t>
            </a:r>
            <a:r>
              <a:rPr lang="be-BY" i="1" dirty="0"/>
              <a:t>Единство! Развитие! Независимость!“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1762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67544" y="1124744"/>
            <a:ext cx="3672408" cy="144016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Государственные формирования, принадлежавшие не только белорусскому народу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990492" y="1124744"/>
            <a:ext cx="3672408" cy="144016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национальные формы </a:t>
            </a:r>
            <a:r>
              <a:rPr lang="ru-RU" dirty="0"/>
              <a:t>белорусской государственности</a:t>
            </a: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0" y="-89340"/>
            <a:ext cx="9174848" cy="1143000"/>
          </a:xfrm>
          <a:extLst/>
        </p:spPr>
        <p:txBody>
          <a:bodyPr/>
          <a:lstStyle/>
          <a:p>
            <a:pPr>
              <a:defRPr/>
            </a:pPr>
            <a:r>
              <a:rPr lang="ru-RU" sz="28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Исторические формы белорусской государственности</a:t>
            </a:r>
            <a:endParaRPr lang="ru-RU" sz="28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7544" y="2956594"/>
            <a:ext cx="3672408" cy="3419511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Полоцкая </a:t>
            </a:r>
            <a:r>
              <a:rPr lang="ru-RU" sz="2000" dirty="0"/>
              <a:t>земля, </a:t>
            </a:r>
            <a:endParaRPr lang="ru-RU" sz="2000" dirty="0" smtClean="0"/>
          </a:p>
          <a:p>
            <a:pPr algn="ctr"/>
            <a:r>
              <a:rPr lang="ru-RU" sz="2000" dirty="0" err="1" smtClean="0"/>
              <a:t>Туровское</a:t>
            </a:r>
            <a:r>
              <a:rPr lang="ru-RU" sz="2000" dirty="0" smtClean="0"/>
              <a:t> </a:t>
            </a:r>
            <a:r>
              <a:rPr lang="ru-RU" sz="2000" dirty="0"/>
              <a:t>княжество, </a:t>
            </a:r>
            <a:endParaRPr lang="ru-RU" sz="2000" dirty="0" smtClean="0"/>
          </a:p>
          <a:p>
            <a:pPr algn="ctr"/>
            <a:r>
              <a:rPr lang="ru-RU" sz="2000" dirty="0" smtClean="0"/>
              <a:t>Киевская </a:t>
            </a:r>
            <a:r>
              <a:rPr lang="ru-RU" sz="2000" dirty="0"/>
              <a:t>Русь, </a:t>
            </a:r>
            <a:endParaRPr lang="ru-RU" sz="2000" dirty="0" smtClean="0"/>
          </a:p>
          <a:p>
            <a:pPr algn="ctr"/>
            <a:r>
              <a:rPr lang="ru-RU" sz="2000" dirty="0" smtClean="0"/>
              <a:t>Великое </a:t>
            </a:r>
            <a:r>
              <a:rPr lang="ru-RU" sz="2000" dirty="0"/>
              <a:t>Княжество Литовское, Русское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и </a:t>
            </a:r>
            <a:r>
              <a:rPr lang="ru-RU" sz="2000" dirty="0" err="1"/>
              <a:t>Жемойтское</a:t>
            </a:r>
            <a:r>
              <a:rPr lang="ru-RU" sz="2000" dirty="0"/>
              <a:t>, </a:t>
            </a:r>
            <a:endParaRPr lang="ru-RU" sz="2000" dirty="0" smtClean="0"/>
          </a:p>
          <a:p>
            <a:pPr algn="ctr"/>
            <a:r>
              <a:rPr lang="ru-RU" sz="2000" dirty="0" smtClean="0"/>
              <a:t>Российская </a:t>
            </a:r>
            <a:r>
              <a:rPr lang="ru-RU" sz="2000" dirty="0"/>
              <a:t>империя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986952" y="2956593"/>
            <a:ext cx="3672408" cy="3419511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Социалистическая Советская Республика Белоруссии, Социалистическая Советская Республика Литвы и Белоруссии, </a:t>
            </a:r>
            <a:endParaRPr lang="ru-RU" sz="2000" dirty="0" smtClean="0"/>
          </a:p>
          <a:p>
            <a:pPr algn="ctr"/>
            <a:r>
              <a:rPr lang="ru-RU" sz="2000" dirty="0" smtClean="0"/>
              <a:t>Белорусская </a:t>
            </a:r>
            <a:r>
              <a:rPr lang="ru-RU" sz="2000" dirty="0"/>
              <a:t>Советская Социалистическая Республика, </a:t>
            </a:r>
            <a:endParaRPr lang="ru-RU" sz="2000" dirty="0" smtClean="0"/>
          </a:p>
          <a:p>
            <a:pPr algn="ctr"/>
            <a:r>
              <a:rPr lang="ru-RU" sz="2000" dirty="0" smtClean="0"/>
              <a:t>Республика </a:t>
            </a:r>
            <a:r>
              <a:rPr lang="ru-RU" sz="2000" dirty="0"/>
              <a:t>Беларусь</a:t>
            </a:r>
            <a:r>
              <a:rPr lang="ru-RU" sz="2000" b="1" dirty="0"/>
              <a:t> </a:t>
            </a:r>
            <a:endParaRPr lang="ru-RU" sz="2000" dirty="0"/>
          </a:p>
        </p:txBody>
      </p:sp>
      <p:cxnSp>
        <p:nvCxnSpPr>
          <p:cNvPr id="20" name="Прямая со стрелкой 19"/>
          <p:cNvCxnSpPr>
            <a:stCxn id="14" idx="2"/>
            <a:endCxn id="17" idx="0"/>
          </p:cNvCxnSpPr>
          <p:nvPr/>
        </p:nvCxnSpPr>
        <p:spPr>
          <a:xfrm>
            <a:off x="2303748" y="2564904"/>
            <a:ext cx="0" cy="391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5" idx="2"/>
            <a:endCxn id="18" idx="0"/>
          </p:cNvCxnSpPr>
          <p:nvPr/>
        </p:nvCxnSpPr>
        <p:spPr>
          <a:xfrm flipH="1">
            <a:off x="6823156" y="2564904"/>
            <a:ext cx="3540" cy="3916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637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4408" y="274638"/>
            <a:ext cx="8740080" cy="5828418"/>
          </a:xfrm>
        </p:spPr>
        <p:txBody>
          <a:bodyPr/>
          <a:lstStyle/>
          <a:p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Президент Республики Беларусь </a:t>
            </a:r>
            <a:r>
              <a:rPr lang="ru-RU" sz="3200" b="1" kern="1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А.Г.Лукашенко</a:t>
            </a:r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, выступая </a:t>
            </a:r>
            <a:b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17 сентября 2021 г. на патриотическом форуме, посвященном </a:t>
            </a: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Дню </a:t>
            </a:r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народного единства, подчеркнул: </a:t>
            </a:r>
            <a:b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sz="36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”Вся наша история порой трудного </a:t>
            </a:r>
            <a:br>
              <a:rPr lang="ru-RU" sz="36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sz="36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и драматичного пути к обретению </a:t>
            </a:r>
            <a:br>
              <a:rPr lang="ru-RU" sz="36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sz="36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и сохранению своей государственности не раз подтверждала древнейшую мудрость: сила в единстве</a:t>
            </a:r>
            <a:r>
              <a:rPr lang="ru-RU" sz="36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“.</a:t>
            </a:r>
            <a:endParaRPr lang="ru-RU" sz="32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618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4437112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438240" y="185912"/>
            <a:ext cx="455592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”Чтобы сохранить себя, свою землю, мы должны помнить и свои, и чужие уроки истории… </a:t>
            </a:r>
            <a:endParaRPr lang="ru-RU" sz="2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Которые </a:t>
            </a: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учат главному: под внешним управлением суверенитета </a:t>
            </a:r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нет. Управлять должны  сами</a:t>
            </a: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endParaRPr lang="ru-RU" sz="2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 </a:t>
            </a: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без суверенитета нет дома, нет семьи, нет будущего“</a:t>
            </a:r>
          </a:p>
        </p:txBody>
      </p:sp>
    </p:spTree>
    <p:extLst>
      <p:ext uri="{BB962C8B-B14F-4D97-AF65-F5344CB8AC3E}">
        <p14:creationId xmlns:p14="http://schemas.microsoft.com/office/powerpoint/2010/main" val="1738263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4944" y="188640"/>
            <a:ext cx="8229600" cy="1143000"/>
          </a:xfrm>
        </p:spPr>
        <p:txBody>
          <a:bodyPr/>
          <a:lstStyle/>
          <a:p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Патриотическое воспитание – </a:t>
            </a:r>
            <a:b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залог укрепления белорусской государственности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9648" y="1604403"/>
            <a:ext cx="8064896" cy="83428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/>
              <a:t>В основе народного единства белорусов – историческая память, приверженность традициям и почитание государственных символов. Это ключевые направления патриотического воспитания.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24" y="1822722"/>
            <a:ext cx="4989376" cy="50352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44" y="2679884"/>
            <a:ext cx="3460664" cy="346066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6692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930" y="4393363"/>
            <a:ext cx="3418140" cy="2277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43870"/>
            <a:ext cx="8229600" cy="1143000"/>
          </a:xfrm>
        </p:spPr>
        <p:txBody>
          <a:bodyPr/>
          <a:lstStyle/>
          <a:p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Программа патриотического воспитания населения Республики Беларусь на 2022–2025 годы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1508747"/>
            <a:ext cx="8064896" cy="83428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/>
              <a:t>посещение историко-культурных объектов, мемориальных комплексов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" y="2348880"/>
            <a:ext cx="2887176" cy="2121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64" y="2348880"/>
            <a:ext cx="2240648" cy="212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5901" r="5900" b="5901"/>
          <a:stretch/>
        </p:blipFill>
        <p:spPr>
          <a:xfrm>
            <a:off x="5593488" y="2348880"/>
            <a:ext cx="2866944" cy="212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934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91" y="6366216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85702" y="6196178"/>
            <a:ext cx="2133600" cy="476250"/>
          </a:xfrm>
        </p:spPr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03" y="6360572"/>
            <a:ext cx="4419600" cy="47625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09149"/>
            <a:ext cx="8229600" cy="1143000"/>
          </a:xfrm>
        </p:spPr>
        <p:txBody>
          <a:bodyPr/>
          <a:lstStyle/>
          <a:p>
            <a:r>
              <a:rPr lang="ru-RU" sz="24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Организация военно-патриотических клубов на базе соединений, воинских частей, отдельных подразделений внутренних войск </a:t>
            </a:r>
            <a:br>
              <a:rPr lang="ru-RU" sz="24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sz="24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(Витебская область)</a:t>
            </a:r>
            <a:endParaRPr lang="ru-RU" sz="24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1585" y="1588032"/>
            <a:ext cx="8660623" cy="61683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FFFF"/>
                </a:solidFill>
              </a:rPr>
              <a:t>«Витязь» - </a:t>
            </a:r>
            <a:r>
              <a:rPr lang="ru-RU" sz="1600" b="1" dirty="0" err="1">
                <a:solidFill>
                  <a:srgbClr val="FFFFFF"/>
                </a:solidFill>
              </a:rPr>
              <a:t>г.Витебск</a:t>
            </a:r>
            <a:r>
              <a:rPr lang="ru-RU" sz="1600" b="1" dirty="0">
                <a:solidFill>
                  <a:srgbClr val="FFFFFF"/>
                </a:solidFill>
              </a:rPr>
              <a:t> </a:t>
            </a:r>
            <a:r>
              <a:rPr lang="ru-RU" sz="1600" dirty="0">
                <a:solidFill>
                  <a:srgbClr val="FFFFFF"/>
                </a:solidFill>
              </a:rPr>
              <a:t>(СШ №40 </a:t>
            </a:r>
            <a:r>
              <a:rPr lang="ru-RU" sz="1600" dirty="0" err="1">
                <a:solidFill>
                  <a:srgbClr val="FFFFFF"/>
                </a:solidFill>
              </a:rPr>
              <a:t>г.Витебска</a:t>
            </a:r>
            <a:r>
              <a:rPr lang="ru-RU" sz="1600" dirty="0">
                <a:solidFill>
                  <a:srgbClr val="FFFFFF"/>
                </a:solidFill>
              </a:rPr>
              <a:t>, в/ч 5524)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1583" y="2276872"/>
            <a:ext cx="8660623" cy="5664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«</a:t>
            </a:r>
            <a:r>
              <a:rPr lang="ru-RU" sz="1600" b="1" dirty="0" err="1"/>
              <a:t>Маргеловцы</a:t>
            </a:r>
            <a:r>
              <a:rPr lang="ru-RU" sz="1600" b="1" dirty="0"/>
              <a:t>» - </a:t>
            </a:r>
            <a:r>
              <a:rPr lang="ru-RU" sz="1600" b="1" dirty="0" err="1"/>
              <a:t>г.Витебск</a:t>
            </a:r>
            <a:r>
              <a:rPr lang="ru-RU" sz="1600" b="1" dirty="0"/>
              <a:t> </a:t>
            </a:r>
            <a:r>
              <a:rPr lang="ru-RU" sz="1600" dirty="0"/>
              <a:t>(СШ №45 </a:t>
            </a:r>
            <a:r>
              <a:rPr lang="ru-RU" sz="1600" dirty="0" err="1"/>
              <a:t>г.Витебска</a:t>
            </a:r>
            <a:r>
              <a:rPr lang="ru-RU" sz="1600" dirty="0"/>
              <a:t>, центр допризывной подготовки)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1584" y="3631583"/>
            <a:ext cx="8660625" cy="589505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FFFF"/>
                </a:solidFill>
              </a:rPr>
              <a:t>«Витязь» - г.Орша </a:t>
            </a:r>
            <a:r>
              <a:rPr lang="ru-RU" sz="1600" dirty="0">
                <a:solidFill>
                  <a:srgbClr val="FFFFFF"/>
                </a:solidFill>
              </a:rPr>
              <a:t>(СШ №20 г. Орша, в/ч 5524)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1584" y="4351663"/>
            <a:ext cx="8660624" cy="589505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FFFF"/>
                </a:solidFill>
              </a:rPr>
              <a:t>«</a:t>
            </a:r>
            <a:r>
              <a:rPr lang="ru-RU" sz="1600" b="1" dirty="0" err="1">
                <a:solidFill>
                  <a:srgbClr val="FFFFFF"/>
                </a:solidFill>
              </a:rPr>
              <a:t>Волат</a:t>
            </a:r>
            <a:r>
              <a:rPr lang="ru-RU" sz="1600" b="1" dirty="0">
                <a:solidFill>
                  <a:srgbClr val="FFFFFF"/>
                </a:solidFill>
              </a:rPr>
              <a:t>» - Витебский район </a:t>
            </a:r>
            <a:r>
              <a:rPr lang="ru-RU" sz="1600" dirty="0">
                <a:solidFill>
                  <a:srgbClr val="FFFFFF"/>
                </a:solidFill>
              </a:rPr>
              <a:t>(</a:t>
            </a:r>
            <a:r>
              <a:rPr lang="ru-RU" sz="1600" dirty="0" err="1">
                <a:solidFill>
                  <a:srgbClr val="FFFFFF"/>
                </a:solidFill>
              </a:rPr>
              <a:t>Новкинская</a:t>
            </a:r>
            <a:r>
              <a:rPr lang="ru-RU" sz="1600" dirty="0">
                <a:solidFill>
                  <a:srgbClr val="FFFFFF"/>
                </a:solidFill>
              </a:rPr>
              <a:t> СШ, Витебский РОВД)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1582" y="5050987"/>
            <a:ext cx="8660624" cy="589505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FFFF"/>
                </a:solidFill>
              </a:rPr>
              <a:t>«Рубеж» - г. Полоцк </a:t>
            </a:r>
            <a:r>
              <a:rPr lang="ru-RU" sz="1600" dirty="0">
                <a:solidFill>
                  <a:srgbClr val="FFFFFF"/>
                </a:solidFill>
              </a:rPr>
              <a:t>(в/ч 5530 внутренних войск МВД РБ)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5719815"/>
            <a:ext cx="8660624" cy="589505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FFFF"/>
                </a:solidFill>
              </a:rPr>
              <a:t>«Сокол» - г. Новополоцк </a:t>
            </a:r>
            <a:r>
              <a:rPr lang="ru-RU" sz="1600" dirty="0">
                <a:solidFill>
                  <a:srgbClr val="FFFFFF"/>
                </a:solidFill>
              </a:rPr>
              <a:t>(в/ч 5530 внутренних войск МВД РБ)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1583" y="2924944"/>
            <a:ext cx="8660626" cy="589505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FFFF"/>
                </a:solidFill>
              </a:rPr>
              <a:t>«</a:t>
            </a:r>
            <a:r>
              <a:rPr lang="ru-RU" sz="1600" b="1" dirty="0" err="1">
                <a:solidFill>
                  <a:srgbClr val="FFFFFF"/>
                </a:solidFill>
              </a:rPr>
              <a:t>Русичи</a:t>
            </a:r>
            <a:r>
              <a:rPr lang="ru-RU" sz="1600" b="1" dirty="0">
                <a:solidFill>
                  <a:srgbClr val="FFFFFF"/>
                </a:solidFill>
              </a:rPr>
              <a:t>» - г.Орша</a:t>
            </a:r>
            <a:br>
              <a:rPr lang="ru-RU" sz="1600" b="1" dirty="0">
                <a:solidFill>
                  <a:srgbClr val="FFFFFF"/>
                </a:solidFill>
              </a:rPr>
            </a:br>
            <a:r>
              <a:rPr lang="ru-RU" sz="1600" dirty="0">
                <a:solidFill>
                  <a:srgbClr val="FFFFFF"/>
                </a:solidFill>
              </a:rPr>
              <a:t>(УО "Оршанский государственный политехнический </a:t>
            </a:r>
            <a:r>
              <a:rPr lang="ru-RU" sz="1600" dirty="0" smtClean="0">
                <a:solidFill>
                  <a:srgbClr val="FFFFFF"/>
                </a:solidFill>
              </a:rPr>
              <a:t>проф.-технический </a:t>
            </a:r>
            <a:r>
              <a:rPr lang="ru-RU" sz="1600" dirty="0">
                <a:solidFill>
                  <a:srgbClr val="FFFFFF"/>
                </a:solidFill>
              </a:rPr>
              <a:t>колледж")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1142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51" y="3430329"/>
            <a:ext cx="4645149" cy="3096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355" y="8832"/>
            <a:ext cx="8928992" cy="1143000"/>
          </a:xfrm>
        </p:spPr>
        <p:txBody>
          <a:bodyPr/>
          <a:lstStyle/>
          <a:p>
            <a:r>
              <a:rPr 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</a:t>
            </a:r>
            <a:r>
              <a:rPr lang="ru-RU" sz="28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роведение </a:t>
            </a:r>
            <a:r>
              <a:rPr 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Вахты Памяти с целью увековечения памяти защитников </a:t>
            </a:r>
            <a:r>
              <a:rPr lang="ru-RU" sz="28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sz="28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sz="28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Отечества и </a:t>
            </a:r>
            <a:r>
              <a:rPr 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жертв войн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40786"/>
            <a:ext cx="3672408" cy="4292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653" y="1185229"/>
            <a:ext cx="4005543" cy="2396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48764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" r="12666"/>
          <a:stretch/>
        </p:blipFill>
        <p:spPr>
          <a:xfrm>
            <a:off x="4843264" y="3996689"/>
            <a:ext cx="3960440" cy="2715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36" y="3996689"/>
            <a:ext cx="3970319" cy="2971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496" y="116632"/>
            <a:ext cx="9108504" cy="1143000"/>
          </a:xfrm>
        </p:spPr>
        <p:txBody>
          <a:bodyPr/>
          <a:lstStyle/>
          <a:p>
            <a:r>
              <a:rPr 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О</a:t>
            </a:r>
            <a:r>
              <a:rPr lang="ru-RU" sz="28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рганизация </a:t>
            </a:r>
            <a:r>
              <a:rPr 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спортивно-патриотических лагерей, военно-патриотических игр, слетов и т.д. на базе Вооруженных Сил Республики Беларусь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36" y="1340768"/>
            <a:ext cx="3915544" cy="2655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264" y="1346488"/>
            <a:ext cx="3960440" cy="2655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9215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2656" y="23258"/>
            <a:ext cx="8229600" cy="1143000"/>
          </a:xfrm>
        </p:spPr>
        <p:txBody>
          <a:bodyPr/>
          <a:lstStyle/>
          <a:p>
            <a:r>
              <a:rPr 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</a:t>
            </a:r>
            <a:r>
              <a:rPr lang="ru-RU" sz="28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оисковая </a:t>
            </a:r>
            <a:r>
              <a:rPr 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работа по выявлению мест захоронений, установлению имен и судеб защитников Отечества и жертв войны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06" y="3894919"/>
            <a:ext cx="3699520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097" y="1228692"/>
            <a:ext cx="3923674" cy="2614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2751" r="1962" b="7476"/>
          <a:stretch/>
        </p:blipFill>
        <p:spPr>
          <a:xfrm>
            <a:off x="4776822" y="3843453"/>
            <a:ext cx="3873050" cy="2614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401" r="20600" b="9051"/>
          <a:stretch/>
        </p:blipFill>
        <p:spPr>
          <a:xfrm>
            <a:off x="1551517" y="1266493"/>
            <a:ext cx="2095078" cy="2622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4602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78467"/>
            <a:ext cx="3456384" cy="22640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56731"/>
            <a:ext cx="3434852" cy="22857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19" y="3890790"/>
            <a:ext cx="6995577" cy="2088232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67544" y="8032"/>
            <a:ext cx="8229600" cy="922114"/>
          </a:xfrm>
        </p:spPr>
        <p:txBody>
          <a:bodyPr/>
          <a:lstStyle/>
          <a:p>
            <a:r>
              <a:rPr 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М</a:t>
            </a:r>
            <a:r>
              <a:rPr lang="ru-RU" sz="28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олодежные </a:t>
            </a:r>
            <a:r>
              <a:rPr 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проекты, посвященные сохранению исторической памяти</a:t>
            </a:r>
          </a:p>
        </p:txBody>
      </p:sp>
    </p:spTree>
    <p:extLst>
      <p:ext uri="{BB962C8B-B14F-4D97-AF65-F5344CB8AC3E}">
        <p14:creationId xmlns:p14="http://schemas.microsoft.com/office/powerpoint/2010/main" val="3701818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94322"/>
          </a:xfrm>
        </p:spPr>
        <p:txBody>
          <a:bodyPr/>
          <a:lstStyle/>
          <a:p>
            <a:r>
              <a:rPr 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Приказом Министра образования Республики Беларусь от 25 мая 2022 г. № 368 ”О совершенствовании работы по патриотическому воспитанию“ введена традиция чествования государственных символов Республики Беларусь в учреждениях образования.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3230999"/>
            <a:ext cx="4211960" cy="3014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11" y="3211129"/>
            <a:ext cx="4571570" cy="3046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0694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29208" y="116632"/>
            <a:ext cx="8229600" cy="1143000"/>
          </a:xfrm>
        </p:spPr>
        <p:txBody>
          <a:bodyPr/>
          <a:lstStyle/>
          <a:p>
            <a:r>
              <a:rPr 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Мнение населения Республики Беларусь </a:t>
            </a:r>
            <a:r>
              <a:rPr lang="ru-RU" sz="28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sz="28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sz="28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о </a:t>
            </a:r>
            <a:r>
              <a:rPr 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патриотизме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768141087"/>
              </p:ext>
            </p:extLst>
          </p:nvPr>
        </p:nvGraphicFramePr>
        <p:xfrm>
          <a:off x="107504" y="188640"/>
          <a:ext cx="3300608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020" y="2564904"/>
            <a:ext cx="2890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90,9% гордятся, что являются гражданами Республики Беларусь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52395474"/>
              </p:ext>
            </p:extLst>
          </p:nvPr>
        </p:nvGraphicFramePr>
        <p:xfrm>
          <a:off x="5764524" y="116632"/>
          <a:ext cx="3300608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200144" y="2503823"/>
            <a:ext cx="2890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86,6% считают себя патриотами 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Республики Беларусь</a:t>
            </a: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4252897514"/>
              </p:ext>
            </p:extLst>
          </p:nvPr>
        </p:nvGraphicFramePr>
        <p:xfrm>
          <a:off x="1471184" y="2254353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869504" y="310031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55,5%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616896" y="3850541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50,2%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3190984" y="366587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44,4%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3655088" y="296548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42,5%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8698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30904"/>
            <a:ext cx="8229600" cy="1143000"/>
          </a:xfrm>
        </p:spPr>
        <p:txBody>
          <a:bodyPr/>
          <a:lstStyle/>
          <a:p>
            <a:r>
              <a:rPr 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Понятие ”патриотизм“ существует </a:t>
            </a:r>
            <a:r>
              <a:rPr lang="ru-RU" sz="28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sz="28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sz="28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в </a:t>
            </a:r>
            <a:r>
              <a:rPr 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единстве с понятием ”Родина“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572772285"/>
              </p:ext>
            </p:extLst>
          </p:nvPr>
        </p:nvGraphicFramePr>
        <p:xfrm>
          <a:off x="-108520" y="730690"/>
          <a:ext cx="3300608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3176497"/>
            <a:ext cx="2890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62,8% Родина – это страна, в которой живешь 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907011581"/>
              </p:ext>
            </p:extLst>
          </p:nvPr>
        </p:nvGraphicFramePr>
        <p:xfrm>
          <a:off x="2267744" y="1176726"/>
          <a:ext cx="7200800" cy="5065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844976" y="280716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57,6%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507396" y="352971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39,7%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766982" y="280716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28,0%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697046" y="216855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23,6%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80984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7268" y="188640"/>
            <a:ext cx="8219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Основные этапы становления белорусской государственности</a:t>
            </a:r>
          </a:p>
        </p:txBody>
      </p:sp>
      <p:sp>
        <p:nvSpPr>
          <p:cNvPr id="3" name="Овал 2"/>
          <p:cNvSpPr/>
          <p:nvPr/>
        </p:nvSpPr>
        <p:spPr>
          <a:xfrm>
            <a:off x="3608784" y="2564904"/>
            <a:ext cx="2016224" cy="194421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IX </a:t>
            </a:r>
            <a:r>
              <a:rPr lang="ru-RU" sz="2800" b="1" dirty="0" smtClean="0"/>
              <a:t> век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988840"/>
            <a:ext cx="2592288" cy="794593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ПОЛОЦК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134236" y="1988839"/>
            <a:ext cx="2592288" cy="794593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НОВГОРОД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320752" y="5187039"/>
            <a:ext cx="2592288" cy="794593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КИЕВ</a:t>
            </a:r>
            <a:endParaRPr lang="ru-RU" b="1" dirty="0"/>
          </a:p>
        </p:txBody>
      </p:sp>
      <p:cxnSp>
        <p:nvCxnSpPr>
          <p:cNvPr id="7" name="Прямая со стрелкой 6"/>
          <p:cNvCxnSpPr>
            <a:stCxn id="3" idx="1"/>
            <a:endCxn id="5" idx="3"/>
          </p:cNvCxnSpPr>
          <p:nvPr/>
        </p:nvCxnSpPr>
        <p:spPr>
          <a:xfrm flipH="1" flipV="1">
            <a:off x="2987824" y="2386137"/>
            <a:ext cx="916229" cy="4634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3" idx="7"/>
            <a:endCxn id="12" idx="1"/>
          </p:cNvCxnSpPr>
          <p:nvPr/>
        </p:nvCxnSpPr>
        <p:spPr>
          <a:xfrm flipV="1">
            <a:off x="5329739" y="2386136"/>
            <a:ext cx="804497" cy="4634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3" idx="4"/>
            <a:endCxn id="13" idx="0"/>
          </p:cNvCxnSpPr>
          <p:nvPr/>
        </p:nvCxnSpPr>
        <p:spPr>
          <a:xfrm>
            <a:off x="4616896" y="4509120"/>
            <a:ext cx="0" cy="6779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19" y="2941236"/>
            <a:ext cx="3312046" cy="2177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046" y="2941005"/>
            <a:ext cx="3312046" cy="2174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4964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1" b="9680"/>
          <a:stretch/>
        </p:blipFill>
        <p:spPr>
          <a:xfrm>
            <a:off x="1900162" y="3316272"/>
            <a:ext cx="5184576" cy="3189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13744"/>
            <a:ext cx="8229600" cy="1143000"/>
          </a:xfrm>
        </p:spPr>
        <p:txBody>
          <a:bodyPr/>
          <a:lstStyle/>
          <a:p>
            <a:r>
              <a:rPr lang="ru-RU" sz="2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В Беларуси идет процесс формирования гражданской нации.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74087"/>
            <a:ext cx="4202090" cy="2695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408" y="1074087"/>
            <a:ext cx="4054575" cy="2695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7012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808" y="2830664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583" y="4305780"/>
            <a:ext cx="13906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670" y="2830664"/>
            <a:ext cx="1368425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533" y="2830664"/>
            <a:ext cx="14414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295" y="2830664"/>
            <a:ext cx="1389063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558" y="4282939"/>
            <a:ext cx="1395413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628" y="4362435"/>
            <a:ext cx="1311275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919" y="4378532"/>
            <a:ext cx="1325563" cy="1295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5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2CDD196-AD12-4D29-87CC-A29CBCD63C69}" type="slidenum">
              <a:rPr lang="ru-RU" altLang="ru-RU" smtClean="0"/>
              <a:pPr/>
              <a:t>41</a:t>
            </a:fld>
            <a:endParaRPr lang="ru-RU" altLang="ru-RU" smtClean="0"/>
          </a:p>
        </p:txBody>
      </p:sp>
      <p:sp>
        <p:nvSpPr>
          <p:cNvPr id="3" name="TextBox 2"/>
          <p:cNvSpPr txBox="1"/>
          <p:nvPr/>
        </p:nvSpPr>
        <p:spPr>
          <a:xfrm>
            <a:off x="467544" y="260648"/>
            <a:ext cx="82192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ИСТОРИЯ БЕЛОРУССКОЙ ГОСУДАРСТВЕННОСТИ – </a:t>
            </a:r>
          </a:p>
          <a:p>
            <a:pPr algn="ctr"/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ОСНОВА ГРАЖДАНСКО-ПАТРИОТИЧЕСКОГО</a:t>
            </a:r>
          </a:p>
          <a:p>
            <a:pPr algn="ctr"/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ВОСПИТАНИЯ НАСЕЛЕНИЯ</a:t>
            </a:r>
          </a:p>
          <a:p>
            <a:pPr algn="ctr"/>
            <a:endParaRPr lang="ru-RU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820343"/>
            <a:ext cx="2567221" cy="104667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717" y="5820343"/>
            <a:ext cx="2567221" cy="104667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938" y="5820343"/>
            <a:ext cx="2567221" cy="104667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82"/>
          <a:stretch/>
        </p:blipFill>
        <p:spPr>
          <a:xfrm>
            <a:off x="7737159" y="5820343"/>
            <a:ext cx="1371345" cy="10466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797"/>
            <a:ext cx="1982646" cy="177281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83" y="2828094"/>
            <a:ext cx="1056665" cy="137099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42" y="2676041"/>
            <a:ext cx="974298" cy="15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99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239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94736" y="3241839"/>
            <a:ext cx="31234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Вече - народное </a:t>
            </a:r>
            <a:r>
              <a:rPr lang="ru-RU" sz="2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собрание. </a:t>
            </a:r>
            <a:br>
              <a:rPr lang="ru-RU" sz="2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sz="2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 </a:t>
            </a:r>
            <a:r>
              <a:rPr lang="ru-RU" sz="2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восточных славян </a:t>
            </a:r>
            <a:r>
              <a:rPr lang="ru-RU" sz="2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играло </a:t>
            </a:r>
            <a:r>
              <a:rPr lang="ru-RU" sz="2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роль органа государственного управления и общественного самоуправления.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18192" y="3203555"/>
            <a:ext cx="60570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Князья Полоцкие:</a:t>
            </a:r>
          </a:p>
          <a:p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Рогволод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  <a:p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Изяслав Владимирович, </a:t>
            </a:r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ок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987-1001;</a:t>
            </a:r>
            <a:endParaRPr lang="ru-RU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Всеслав </a:t>
            </a:r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Изяславич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1001-1003;</a:t>
            </a:r>
            <a:endParaRPr lang="ru-RU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Брячислав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Изяславич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1003-1044;</a:t>
            </a:r>
            <a:endParaRPr lang="ru-RU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Всеслав </a:t>
            </a:r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Брячиславич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Чародей, 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1044-1068;</a:t>
            </a:r>
          </a:p>
          <a:p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Мстислав </a:t>
            </a:r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Изяславич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1069;</a:t>
            </a:r>
            <a:endParaRPr lang="ru-RU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Святополк </a:t>
            </a:r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Изяславич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1069—1071;</a:t>
            </a:r>
            <a:endParaRPr lang="ru-RU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Всеслав </a:t>
            </a:r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Брячиславич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Чародей, (вторично) 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1071-1101. После 1101 разделено на 6 частей.</a:t>
            </a:r>
            <a:endParaRPr lang="ru-RU" sz="1600" dirty="0" smtClean="0"/>
          </a:p>
          <a:p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827584" y="96374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Полоцкое княжество, существовало с </a:t>
            </a:r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IX </a:t>
            </a:r>
            <a:r>
              <a:rPr lang="be-BY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 начало </a:t>
            </a:r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XVI </a:t>
            </a:r>
            <a:r>
              <a:rPr lang="be-BY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века</a:t>
            </a:r>
            <a:endParaRPr lang="ru-RU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3246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2" b="18560"/>
          <a:stretch/>
        </p:blipFill>
        <p:spPr>
          <a:xfrm>
            <a:off x="834008" y="0"/>
            <a:ext cx="7620000" cy="3448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672" y="3284984"/>
            <a:ext cx="88120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Князья </a:t>
            </a:r>
            <a:r>
              <a:rPr lang="ru-RU" sz="2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Туровские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</a:t>
            </a:r>
            <a:endParaRPr lang="ru-RU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Святополк Владимирович 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988-1015;</a:t>
            </a:r>
            <a:endParaRPr lang="ru-RU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Изяслав Ярославич 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?-1054;</a:t>
            </a:r>
          </a:p>
          <a:p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Ярополк </a:t>
            </a:r>
            <a:r>
              <a:rPr lang="ru-RU" sz="2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Изяславич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?-1086;</a:t>
            </a:r>
          </a:p>
          <a:p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Святополк </a:t>
            </a:r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Изяславич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?-1093;</a:t>
            </a:r>
            <a:endParaRPr lang="ru-RU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Брячислав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Святополкович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1118-1123;</a:t>
            </a:r>
            <a:endParaRPr lang="ru-RU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Изяслав </a:t>
            </a:r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Святополкович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1123-1127;</a:t>
            </a:r>
            <a:endParaRPr lang="ru-RU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Вячеслав Владимирович 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1127-1132,1146;</a:t>
            </a:r>
          </a:p>
          <a:p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Святослав Всеволодович 1142, 1154;</a:t>
            </a:r>
          </a:p>
          <a:p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Ярослав </a:t>
            </a:r>
            <a:r>
              <a:rPr lang="ru-RU" sz="2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Изяславич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1146.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83568" y="115101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Туровское</a:t>
            </a:r>
            <a:r>
              <a:rPr lang="ru-RU" sz="2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княжество, существовало с </a:t>
            </a:r>
            <a:r>
              <a:rPr lang="ru-RU" sz="2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988 по</a:t>
            </a:r>
            <a:r>
              <a:rPr lang="en-US" sz="2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1340 гг.</a:t>
            </a:r>
            <a:endParaRPr lang="ru-RU" sz="24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2478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7808" y="188640"/>
            <a:ext cx="7772400" cy="648072"/>
          </a:xfrm>
        </p:spPr>
        <p:txBody>
          <a:bodyPr/>
          <a:lstStyle/>
          <a:p>
            <a:r>
              <a:rPr lang="ru-RU" sz="32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Великое К</a:t>
            </a: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няжество Литовское</a:t>
            </a:r>
            <a:endParaRPr lang="ru-RU" sz="32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856144"/>
            <a:ext cx="2053450" cy="26642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520440"/>
            <a:ext cx="205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герб ВКЛ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7" b="5040"/>
          <a:stretch/>
        </p:blipFill>
        <p:spPr>
          <a:xfrm>
            <a:off x="3059832" y="856144"/>
            <a:ext cx="5256585" cy="26448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32040" y="352044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Статут ВКЛ </a:t>
            </a: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1588 года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t="5468" r="4015" b="6715"/>
          <a:stretch/>
        </p:blipFill>
        <p:spPr>
          <a:xfrm>
            <a:off x="1619672" y="3698022"/>
            <a:ext cx="3154599" cy="25019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32880" y="5229200"/>
            <a:ext cx="205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Трибунал ВКЛ</a:t>
            </a:r>
          </a:p>
        </p:txBody>
      </p:sp>
    </p:spTree>
    <p:extLst>
      <p:ext uri="{BB962C8B-B14F-4D97-AF65-F5344CB8AC3E}">
        <p14:creationId xmlns:p14="http://schemas.microsoft.com/office/powerpoint/2010/main" val="4249889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757808" y="188640"/>
            <a:ext cx="777240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ru-RU" sz="3200" b="1" kern="120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Грюнвальдская</a:t>
            </a:r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битва. 1410 год</a:t>
            </a:r>
            <a:endParaRPr lang="ru-RU" sz="32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" y="903962"/>
            <a:ext cx="9144000" cy="3925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719064" y="4896944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ПОРАЖЕНИЕ ТЕВТОНСКОГО ОРДЕНА.</a:t>
            </a:r>
          </a:p>
        </p:txBody>
      </p:sp>
    </p:spTree>
    <p:extLst>
      <p:ext uri="{BB962C8B-B14F-4D97-AF65-F5344CB8AC3E}">
        <p14:creationId xmlns:p14="http://schemas.microsoft.com/office/powerpoint/2010/main" val="505697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3300"/>
            </a:gs>
            <a:gs pos="100000">
              <a:srgbClr val="008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6" y="6387394"/>
            <a:ext cx="4419600" cy="4762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09ACF-958E-4295-AD45-696DF5154EDE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6381750"/>
            <a:ext cx="4419600" cy="47625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757808" y="188640"/>
            <a:ext cx="777240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ru-RU" sz="32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Образование Речи </a:t>
            </a:r>
            <a:r>
              <a:rPr lang="ru-RU" sz="3200" b="1" kern="120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Посполитой</a:t>
            </a:r>
            <a:endParaRPr lang="ru-RU" sz="32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836712"/>
            <a:ext cx="5478291" cy="3199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259632" y="4023381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Люблинская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уния, 1564 год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02" y="772940"/>
            <a:ext cx="1904905" cy="31494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90754" y="399346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Герб Речи </a:t>
            </a:r>
            <a:r>
              <a:rPr lang="ru-RU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Посполитой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757808" y="4869160"/>
            <a:ext cx="7558608" cy="936104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ПОЛИТИКА ОПОЛЯЧИВАНИЯ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3385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1078</TotalTime>
  <Words>1352</Words>
  <Application>Microsoft Office PowerPoint</Application>
  <PresentationFormat>Экран (4:3)</PresentationFormat>
  <Paragraphs>227</Paragraphs>
  <Slides>41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Великое Княжество Литовское</vt:lpstr>
      <vt:lpstr>Презентация PowerPoint</vt:lpstr>
      <vt:lpstr>Презентация PowerPoint</vt:lpstr>
      <vt:lpstr>Нахождение белорусских земель  в составе Речи Посполитой стало этноцидом белорусов</vt:lpstr>
      <vt:lpstr>Три раздела Речи Посполитой</vt:lpstr>
      <vt:lpstr>Вхождение Беларуси в состав Российской империи </vt:lpstr>
      <vt:lpstr>Первая Мировая война на территории Беларуси</vt:lpstr>
      <vt:lpstr>Великая Октябрьская революция</vt:lpstr>
      <vt:lpstr>Белорусская народная республика</vt:lpstr>
      <vt:lpstr>Первая конституция  Советской Социалистической Республики Белоруссия</vt:lpstr>
      <vt:lpstr>Образование Социалистической Советской Республики Литвы и Белоруссии</vt:lpstr>
      <vt:lpstr>Отношение Польши к созданию независимого белорусского государства</vt:lpstr>
      <vt:lpstr>Польско-Советская война и Рижский мир</vt:lpstr>
      <vt:lpstr>Политика «полонизации»</vt:lpstr>
      <vt:lpstr>ССРБ - БССР</vt:lpstr>
      <vt:lpstr>Воссоединение БССР и Западной Беларуси</vt:lpstr>
      <vt:lpstr>ВЕЛИКАЯ ОТЕЧЕСТВЕННАЯ ВОЙНА</vt:lpstr>
      <vt:lpstr>ГЕРОИ ВЕЛИКОЙ ВОЙНЫ</vt:lpstr>
      <vt:lpstr>БЕЛАРУСЬ – СТРАНА ОСНОВАТЕЛЬНИЦА ООН</vt:lpstr>
      <vt:lpstr>Декларация  Верховного Совета  «О государственном суверенитете Республики Беларусь»</vt:lpstr>
      <vt:lpstr>ВСЕБЕЛОРУССКОЕ НАРОДНОЕ СОБРАНИЕ</vt:lpstr>
      <vt:lpstr>Исторические формы белорусской государственности</vt:lpstr>
      <vt:lpstr>Президент Республики Беларусь А.Г.Лукашенко, выступая  17 сентября 2021 г. на патриотическом форуме, посвященном  Дню народного единства, подчеркнул:  ”Вся наша история порой трудного  и драматичного пути к обретению  и сохранению своей государственности не раз подтверждала древнейшую мудрость: сила в единстве“.</vt:lpstr>
      <vt:lpstr>Патриотическое воспитание –  залог укрепления белорусской государственности</vt:lpstr>
      <vt:lpstr>Программа патриотического воспитания населения Республики Беларусь на 2022–2025 годы</vt:lpstr>
      <vt:lpstr>Организация военно-патриотических клубов на базе соединений, воинских частей, отдельных подразделений внутренних войск  (Витебская область)</vt:lpstr>
      <vt:lpstr>Проведение Вахты Памяти с целью увековечения памяти защитников  Отечества и жертв войн</vt:lpstr>
      <vt:lpstr>Организация спортивно-патриотических лагерей, военно-патриотических игр, слетов и т.д. на базе Вооруженных Сил Республики Беларусь</vt:lpstr>
      <vt:lpstr>Поисковая работа по выявлению мест захоронений, установлению имен и судеб защитников Отечества и жертв войны</vt:lpstr>
      <vt:lpstr>Молодежные проекты, посвященные сохранению исторической памяти</vt:lpstr>
      <vt:lpstr>Приказом Министра образования Республики Беларусь от 25 мая 2022 г. № 368 ”О совершенствовании работы по патриотическому воспитанию“ введена традиция чествования государственных символов Республики Беларусь в учреждениях образования.</vt:lpstr>
      <vt:lpstr>Мнение населения Республики Беларусь  о патриотизме</vt:lpstr>
      <vt:lpstr>Понятие ”патриотизм“ существует  в единстве с понятием ”Родина“</vt:lpstr>
      <vt:lpstr>В Беларуси идет процесс формирования гражданской нации.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</dc:creator>
  <cp:lastModifiedBy>КОЛОМИЙЦЕВА Юлия Александровна</cp:lastModifiedBy>
  <cp:revision>89</cp:revision>
  <dcterms:created xsi:type="dcterms:W3CDTF">2007-03-13T12:23:31Z</dcterms:created>
  <dcterms:modified xsi:type="dcterms:W3CDTF">2022-09-15T07:21:32Z</dcterms:modified>
</cp:coreProperties>
</file>