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4660"/>
  </p:normalViewPr>
  <p:slideViewPr>
    <p:cSldViewPr snapToGrid="0">
      <p:cViewPr>
        <p:scale>
          <a:sx n="125" d="100"/>
          <a:sy n="125" d="100"/>
        </p:scale>
        <p:origin x="-3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9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к 2030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828000000</c:v>
                </c:pt>
                <c:pt idx="1">
                  <c:v>782000000</c:v>
                </c:pt>
                <c:pt idx="2">
                  <c:v>678000000</c:v>
                </c:pt>
                <c:pt idx="3">
                  <c:v>670000000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2-467E-B215-77461619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1824"/>
        <c:axId val="33017856"/>
      </c:barChart>
      <c:catAx>
        <c:axId val="327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17856"/>
        <c:crosses val="autoZero"/>
        <c:auto val="1"/>
        <c:lblAlgn val="ctr"/>
        <c:lblOffset val="100"/>
        <c:noMultiLvlLbl val="0"/>
      </c:catAx>
      <c:valAx>
        <c:axId val="330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1-48D2-8F2F-4F821A68B29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1-48D2-8F2F-4F821A68B2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1-48D2-8F2F-4F821A68B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1-48D2-8F2F-4F821A68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9.7000000000000003E-2</c:v>
                </c:pt>
                <c:pt idx="2">
                  <c:v>5.0000000000000001E-3</c:v>
                </c:pt>
                <c:pt idx="3">
                  <c:v>0.45800000000000002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11-48D2-8F2F-4F821A68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0.33500000000000002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2207478382264365"/>
          <c:h val="0.10897111434908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0.877</c:v>
                </c:pt>
                <c:pt idx="1">
                  <c:v>0.04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C0-4DF9-9317-5ED19B98347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C0-4DF9-9317-5ED19B98347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C0-4DF9-9317-5ED19B9834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C0-4DF9-9317-5ED19B983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0.11</c:v>
                </c:pt>
                <c:pt idx="2">
                  <c:v>5.0000000000000001E-3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C0-4DF9-9317-5ED19B98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</a:t>
            </a:r>
            <a:r>
              <a:rPr lang="ru-RU" sz="2000" b="1" i="0" baseline="0" dirty="0">
                <a:solidFill>
                  <a:schemeClr val="bg1"/>
                </a:solidFill>
              </a:rPr>
              <a:t>Республике Беларусь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AB-46F2-A6C4-EE9561CA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AB-46F2-A6C4-EE9561CA5BB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AB-46F2-A6C4-EE9561CA5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Крупные товарные хозяйства</c:v>
                </c:pt>
                <c:pt idx="1">
                  <c:v>Личные подсобные хозяйства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0.79</c:v>
                </c:pt>
                <c:pt idx="1">
                  <c:v>0.18099999999999999</c:v>
                </c:pt>
                <c:pt idx="2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AB-46F2-A6C4-EE9561CA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Витебской области</a:t>
            </a:r>
            <a:endParaRPr lang="ru-RU" sz="2000" b="1" i="0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E6-43E3-A072-419B55A4E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E6-43E3-A072-419B55A4E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Крупные товарные хозяйства</c:v>
                </c:pt>
                <c:pt idx="1">
                  <c:v>Личные и крестьянские хозяйства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E6-43E3-A072-419B55A4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недоедания, постсоветские</a:t>
            </a:r>
            <a:r>
              <a:rPr lang="ru-RU" baseline="0" dirty="0" smtClean="0">
                <a:solidFill>
                  <a:schemeClr val="bg1"/>
                </a:solidFill>
              </a:rPr>
              <a:t> страны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недоедания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Армения</c:v>
                </c:pt>
                <c:pt idx="2">
                  <c:v>Молдова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6.7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53-475D-8ED9-54692432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53376"/>
        <c:axId val="38054912"/>
      </c:barChart>
      <c:catAx>
        <c:axId val="380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4912"/>
        <c:crosses val="autoZero"/>
        <c:auto val="1"/>
        <c:lblAlgn val="ctr"/>
        <c:lblOffset val="100"/>
        <c:noMultiLvlLbl val="0"/>
      </c:catAx>
      <c:valAx>
        <c:axId val="3805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АФРИКА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6-49D1-8966-8F67BC7FD0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26-49D1-8966-8F67BC7FD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6-49D1-8966-8F67BC7F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Латинская Америка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1B-4FC0-B2C2-528A83EF63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1B-4FC0-B2C2-528A83EF6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0.59399999999999997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1B-4FC0-B2C2-528A83EF6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АЗИЯ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9-4519-ABEB-DF078D76841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9-4519-ABEB-DF078D768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0.246</c:v>
                </c:pt>
                <c:pt idx="1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F9-4519-ABEB-DF078D76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99-4FAB-8958-465BB2322E8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99-4FAB-8958-465BB2322E85}"/>
              </c:ext>
            </c:extLst>
          </c:dPt>
          <c:dLbls>
            <c:dLbl>
              <c:idx val="0"/>
              <c:layout>
                <c:manualLayout>
                  <c:x val="0.14957426090906661"/>
                  <c:y val="4.712914020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99-4FAB-8958-465BB2322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99-4FAB-8958-465BB2322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Северная Америка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Европа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Северная Америка и Европа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0-4A1B-89EB-E66B091ACE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0-4A1B-89EB-E66B091ACE3E}"/>
              </c:ext>
            </c:extLst>
          </c:dPt>
          <c:dLbls>
            <c:dLbl>
              <c:idx val="0"/>
              <c:layout>
                <c:manualLayout>
                  <c:x val="0.14144539480424353"/>
                  <c:y val="-1.380061491666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0-4A1B-89EB-E66B091AC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F0-4A1B-89EB-E66B091A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bg1"/>
                </a:solidFill>
              </a:rPr>
              <a:t>Республика Беларусь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0419745889074334"/>
          <c:h val="0.10396276540648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0.03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6278-D2E8-4136-B768-A5AD285C387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741D-E140-48E7-BBD5-1F2FC4F6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C17-5D6E-4D2C-9107-7559248C960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9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298-E870-4FE5-B755-CB1B28DF1322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0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099D-1B66-433E-89EC-C04D0B0F052B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4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F0C8-C2A0-493C-B23C-E51C4E0DC78F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0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8283-8631-4821-982A-076EAA1F6DC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27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2A7-2C0F-4109-8745-F3938D9BB0D5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71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51C-0366-4A6B-9C9E-8C2823CC23B3}" type="datetime1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CD3-2B5C-4C48-9796-40AC6DF8E824}" type="datetime1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08B-89A2-4BE5-8F93-C673C79AE899}" type="datetime1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4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BBC7-AC51-421B-851D-21A15BB222B2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B66-2004-46EA-9F48-E5BE5CBEFEEE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5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17-CD0C-401B-AA79-A8361ACA2140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CF5-3086-4C9D-BF9B-261319D4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589" y="1653631"/>
            <a:ext cx="5063706" cy="313403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ПРОДОВОЛЬСТВЕННАЯ 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БЕЗОПАСНОСТЬ </a:t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РЕСПУБЛИКЕ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БЕЛАРУСЬ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УСЛОВИЯХ ЭКОНОМИЧЕСКИХ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САНКЦИЙ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09" y="4597889"/>
            <a:ext cx="8172091" cy="1492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ИМПОРТОЗАМЕЩЕНИЕ </a:t>
            </a: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КАК НАЦИОНАЛЬНЫЙ ПРОЕКТ </a:t>
            </a:r>
            <a:b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И КОМПЛЕКСНАЯ СТРАТЕГИЯ РАЗВИТИЯ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47" y="491705"/>
            <a:ext cx="3755367" cy="3357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2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240" y="1082627"/>
            <a:ext cx="2450969" cy="29411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Глобальном </a:t>
            </a:r>
            <a:r>
              <a:rPr lang="ru-RU" b="1" dirty="0"/>
              <a:t>рейтинге продовольственной </a:t>
            </a:r>
            <a:r>
              <a:rPr lang="ru-RU" b="1" dirty="0" smtClean="0"/>
              <a:t>безопасности</a:t>
            </a:r>
            <a:r>
              <a:rPr lang="ru-RU" dirty="0" smtClean="0"/>
              <a:t> </a:t>
            </a:r>
            <a:r>
              <a:rPr lang="ru-RU" b="1" dirty="0"/>
              <a:t>Беларусь занимает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36-е </a:t>
            </a:r>
            <a:r>
              <a:rPr lang="ru-RU" b="1" dirty="0"/>
              <a:t>место среди        113 </a:t>
            </a:r>
            <a:r>
              <a:rPr lang="ru-RU" b="1" dirty="0" smtClean="0"/>
              <a:t>государств.</a:t>
            </a:r>
            <a:br>
              <a:rPr lang="ru-RU" b="1" dirty="0" smtClean="0"/>
            </a:br>
            <a:r>
              <a:rPr lang="ru-RU" b="1" dirty="0" smtClean="0"/>
              <a:t>(2-е среди стран СНГ)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2994" y="1163909"/>
            <a:ext cx="7183224" cy="6804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САМООБЕСПЕЧЕНИЯ БЕЛАРУСИ ПО ОСНОВНЫМ ВИДАМ ТОВАРОВ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8033" y="2098884"/>
            <a:ext cx="4553146" cy="4057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Молочная продукция – 263,3%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7434606" y="1844361"/>
            <a:ext cx="0" cy="254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58033" y="2759147"/>
            <a:ext cx="4553146" cy="3799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228,2%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434606" y="2523478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58033" y="3412501"/>
            <a:ext cx="4553146" cy="3313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154,4%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7434606" y="3176832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8033" y="3978110"/>
            <a:ext cx="4553146" cy="3680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– 134,2%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7434606" y="374244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58033" y="4588300"/>
            <a:ext cx="4553146" cy="3745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263,3%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7434606" y="435263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58033" y="5204980"/>
            <a:ext cx="4553146" cy="3945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Овощи и бахчевые – 263,3%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7434606" y="49693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58033" y="5841680"/>
            <a:ext cx="4553146" cy="380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– 100%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7434606" y="56060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4" y="3629318"/>
            <a:ext cx="3444711" cy="34447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r="20318" b="7047"/>
          <a:stretch/>
        </p:blipFill>
        <p:spPr>
          <a:xfrm>
            <a:off x="10097678" y="3766199"/>
            <a:ext cx="2049533" cy="3072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стране)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1966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области)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78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100 кг;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2960017" y="171567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50753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237 кг;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2960017" y="232842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12027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170 кг;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60017" y="294116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73302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159 кг;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2960017" y="355391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36463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77 кг;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2960017" y="418551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98681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39,9 кг;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2960017" y="480769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60899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17,8 кг;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2960017" y="542987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623117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266 шт.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2960017" y="605206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71967" y="190421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83 кг;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9231984" y="172510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1967" y="251696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314 кг;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9231984" y="233784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71967" y="312970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71 кг;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9231984" y="295059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71967" y="374245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63 кг;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1" idx="0"/>
          </p:cNvCxnSpPr>
          <p:nvPr/>
        </p:nvCxnSpPr>
        <p:spPr>
          <a:xfrm>
            <a:off x="9231984" y="356333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271967" y="437405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84 кг;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endCxn id="33" idx="0"/>
          </p:cNvCxnSpPr>
          <p:nvPr/>
        </p:nvCxnSpPr>
        <p:spPr>
          <a:xfrm>
            <a:off x="9231984" y="419494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71967" y="499623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29 кг;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9231984" y="481712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271967" y="561841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11 кг;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9231984" y="543930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71967" y="624060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238 шт.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endCxn id="39" idx="0"/>
          </p:cNvCxnSpPr>
          <p:nvPr/>
        </p:nvCxnSpPr>
        <p:spPr>
          <a:xfrm>
            <a:off x="9231984" y="606148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1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316" y="79830"/>
            <a:ext cx="1150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еречень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социально значимых товаров, цены 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на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которые регулируются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829" y="1280159"/>
            <a:ext cx="11953188" cy="9898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поддержания ценовой стабильности на потребительском рынке, исключения спекулятивного роста цен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возможного дефицита отдельных товаров Правительством принято постановление от 7 апреля 2022 г.</a:t>
            </a:r>
            <a:br>
              <a:rPr lang="ru-RU" sz="2000" dirty="0"/>
            </a:br>
            <a:r>
              <a:rPr lang="ru-RU" sz="2000" dirty="0"/>
              <a:t>№ 214 ”О регулировании цен“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297" y="2479249"/>
            <a:ext cx="2766767" cy="42137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перечень включены </a:t>
            </a:r>
            <a:r>
              <a:rPr lang="ru-RU" sz="2000" dirty="0"/>
              <a:t>рыба свежемороженая, мясо (говядина и свинина), мясо кур, молоко, кефир, сметана, творог, сыры, масло растительное, мука пшеничная, сахар белый, соль поваренная пищевая, детское питание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сухие смеси, каши, консервы), свежий картофель, яблоки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5880" y="2479250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Прирост индекса потребительских цен к июлю 2022 г. составил </a:t>
            </a:r>
            <a:r>
              <a:rPr lang="ru-RU" sz="2400" dirty="0" smtClean="0"/>
              <a:t>0,1% </a:t>
            </a:r>
            <a:r>
              <a:rPr lang="ru-RU" sz="2400" dirty="0"/>
              <a:t>(</a:t>
            </a:r>
            <a:r>
              <a:rPr lang="ru-RU" sz="2400" dirty="0" smtClean="0"/>
              <a:t>0,5% </a:t>
            </a:r>
            <a:r>
              <a:rPr lang="ru-RU" sz="2400" dirty="0"/>
              <a:t>в июле), к декабрю 2021 г. – </a:t>
            </a:r>
            <a:r>
              <a:rPr lang="ru-RU" sz="2400" dirty="0" smtClean="0"/>
              <a:t>13,8%,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годовом выражении – 17,9 </a:t>
            </a:r>
            <a:r>
              <a:rPr lang="ru-RU" sz="2400" dirty="0" smtClean="0"/>
              <a:t>%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85880" y="4649303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Индекс потребительских цен на товары и услуги в Витебской области сложился на уровне </a:t>
            </a:r>
            <a:r>
              <a:rPr lang="ru-RU" sz="2200" dirty="0" smtClean="0"/>
              <a:t>112,4% </a:t>
            </a:r>
            <a:r>
              <a:rPr lang="ru-RU" sz="2200" dirty="0"/>
              <a:t>при республиканском показателе – </a:t>
            </a:r>
            <a:r>
              <a:rPr lang="ru-RU" sz="2200" dirty="0" smtClean="0"/>
              <a:t>113,8%, </a:t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том числе по продовольственным товарам – </a:t>
            </a:r>
            <a:r>
              <a:rPr lang="ru-RU" sz="2200" dirty="0" smtClean="0"/>
              <a:t>112,4% </a:t>
            </a:r>
            <a:r>
              <a:rPr lang="ru-RU" sz="2200" dirty="0"/>
              <a:t>(</a:t>
            </a:r>
            <a:r>
              <a:rPr lang="ru-RU" sz="2200" dirty="0" smtClean="0"/>
              <a:t>112,7%), </a:t>
            </a:r>
            <a:r>
              <a:rPr lang="ru-RU" sz="2200" dirty="0"/>
              <a:t>непродовольственным товарам – </a:t>
            </a:r>
            <a:r>
              <a:rPr lang="ru-RU" sz="2200" dirty="0" smtClean="0"/>
              <a:t>114,9% </a:t>
            </a:r>
            <a:r>
              <a:rPr lang="ru-RU" sz="2200" dirty="0"/>
              <a:t>(</a:t>
            </a:r>
            <a:r>
              <a:rPr lang="ru-RU" sz="2200" dirty="0" smtClean="0"/>
              <a:t>118,2%), </a:t>
            </a:r>
            <a:r>
              <a:rPr lang="ru-RU" sz="2200" dirty="0"/>
              <a:t>услугам – </a:t>
            </a:r>
            <a:r>
              <a:rPr lang="ru-RU" sz="2200" dirty="0" smtClean="0"/>
              <a:t>109.3%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976012"/>
            <a:ext cx="3697637" cy="319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95687"/>
            <a:ext cx="221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Производство сельхозпродукции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душу населения в 2021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46242" y="1702472"/>
            <a:ext cx="2852000" cy="370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4284" y="2723607"/>
            <a:ext cx="1782885" cy="27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6" idx="1"/>
          </p:cNvCxnSpPr>
          <p:nvPr/>
        </p:nvCxnSpPr>
        <p:spPr>
          <a:xfrm>
            <a:off x="3198542" y="3981393"/>
            <a:ext cx="1599699" cy="3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1"/>
          </p:cNvCxnSpPr>
          <p:nvPr/>
        </p:nvCxnSpPr>
        <p:spPr>
          <a:xfrm>
            <a:off x="2876602" y="4914226"/>
            <a:ext cx="1921639" cy="25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98242" y="121534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797 кг зерна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8241" y="2358787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517 кг картофеля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8241" y="3511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кг картофеля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8241" y="466537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841 кг молока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87398" y="4911495"/>
            <a:ext cx="3149771" cy="14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8240" y="5818931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 кг мяса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288" y="5690794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379 штук яиц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688157" y="4798243"/>
            <a:ext cx="1086872" cy="892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795965" y="1215343"/>
            <a:ext cx="4301765" cy="55539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Беларусь занимает высокие позиции в мировом рейтинге производителей сельскохозяйственной продукции и </a:t>
            </a:r>
            <a:r>
              <a:rPr lang="ru-RU" sz="2400" b="1" dirty="0" smtClean="0"/>
              <a:t>продовольствия: </a:t>
            </a:r>
          </a:p>
          <a:p>
            <a:pPr algn="ctr"/>
            <a:r>
              <a:rPr lang="ru-RU" sz="2400" b="1" dirty="0" smtClean="0"/>
              <a:t>6-е </a:t>
            </a:r>
            <a:r>
              <a:rPr lang="ru-RU" sz="2400" b="1" dirty="0"/>
              <a:t>место по производству сухого обезжиренного молока,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10-е </a:t>
            </a:r>
            <a:r>
              <a:rPr lang="ru-RU" sz="2400" b="1" dirty="0"/>
              <a:t>место – масла животного,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12-е </a:t>
            </a:r>
            <a:r>
              <a:rPr lang="ru-RU" sz="2400" b="1" dirty="0"/>
              <a:t>место – картофеля,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15-е </a:t>
            </a:r>
            <a:r>
              <a:rPr lang="ru-RU" sz="2400" b="1" dirty="0"/>
              <a:t>место – сухого цельного </a:t>
            </a:r>
            <a:r>
              <a:rPr lang="ru-RU" sz="2400" b="1" dirty="0" smtClean="0"/>
              <a:t>молока,</a:t>
            </a:r>
          </a:p>
          <a:p>
            <a:pPr algn="ctr"/>
            <a:r>
              <a:rPr lang="ru-RU" sz="2400" b="1" dirty="0" smtClean="0"/>
              <a:t>16-е </a:t>
            </a:r>
            <a:r>
              <a:rPr lang="ru-RU" sz="2400" b="1" dirty="0"/>
              <a:t>место – масла рапсового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569" y="1280159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Витебской области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6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тыс. тонн картофеля</a:t>
            </a:r>
          </a:p>
          <a:p>
            <a:pPr algn="ctr"/>
            <a:r>
              <a:rPr lang="ru-RU" dirty="0" smtClean="0"/>
              <a:t>(137,5% к 2021 г.)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6245257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9988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25,8 тыс. тонн овощей</a:t>
            </a:r>
          </a:p>
          <a:p>
            <a:pPr algn="ctr"/>
            <a:r>
              <a:rPr lang="ru-RU" dirty="0" smtClean="0"/>
              <a:t>(101,9% к 2021 г.)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2975729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465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6,2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(101,4% к 2021 г.)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9568206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36568" y="3987223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Республике Беларусь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9515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 тыс. тонн картофеля</a:t>
            </a:r>
          </a:p>
          <a:p>
            <a:pPr algn="ctr"/>
            <a:r>
              <a:rPr lang="ru-RU" dirty="0" smtClean="0"/>
              <a:t>(106% к 2021 г.)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 flipH="1">
            <a:off x="6245256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9987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560,6 тыс. тонн овощей</a:t>
            </a:r>
          </a:p>
          <a:p>
            <a:pPr algn="ctr"/>
            <a:r>
              <a:rPr lang="ru-RU" dirty="0" smtClean="0"/>
              <a:t>(103% к 2021 г.)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2975728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82464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(100% к 2021 г.)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9568205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>
          <a:xfrm>
            <a:off x="0" y="2207653"/>
            <a:ext cx="12191999" cy="4650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2468" y="-179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Предварительные итоги уборочной компании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По Республике Беларусь в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79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9 млн. тонн зерна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(с учетом рапса)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2867320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79943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8,093 млн. тонн зерна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>
            <a:endCxn id="8" idx="0"/>
          </p:cNvCxnSpPr>
          <p:nvPr/>
        </p:nvCxnSpPr>
        <p:spPr>
          <a:xfrm flipH="1">
            <a:off x="6265684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27475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Урожайность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36,4 ц/га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9513216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81579" y="3687137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В Витебской области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1579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1,65 млн. тонн зерновых и зернобобовых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 flipH="1">
            <a:off x="2867320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79943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83 тыс. тонн рапса</a:t>
            </a: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flipH="1">
            <a:off x="6265684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27475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30,2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ц/га</a:t>
            </a:r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9513216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4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2021 году экспорт сельхозпродукции составил: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6067" y="2169877"/>
            <a:ext cx="3074710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6,7 млрд. долларов США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4233422" y="1821800"/>
            <a:ext cx="151616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15113" y="2169877"/>
            <a:ext cx="3071567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Прирост составил по итогам 2020 года </a:t>
            </a:r>
          </a:p>
          <a:p>
            <a:pPr algn="ctr"/>
            <a:r>
              <a:rPr lang="ru-RU" sz="2400" dirty="0"/>
              <a:t>17,3 % или 987,6 млн. долларов США</a:t>
            </a: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400856" y="1821800"/>
            <a:ext cx="15004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81579" y="4129081"/>
            <a:ext cx="9417377" cy="15081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География экспорта нашей продукции насчитывает более </a:t>
            </a:r>
            <a:br>
              <a:rPr lang="ru-RU" sz="2800" dirty="0"/>
            </a:br>
            <a:r>
              <a:rPr lang="ru-RU" sz="2800" dirty="0"/>
              <a:t>100 стран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80 % - Российская Федерация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41">
            <a:off x="346290" y="3140464"/>
            <a:ext cx="2600093" cy="317730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559" y="95179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2021 году поставки в страны СНГ принесли более </a:t>
            </a:r>
          </a:p>
          <a:p>
            <a:pPr algn="ctr"/>
            <a:r>
              <a:rPr lang="ru-RU" sz="2800" dirty="0"/>
              <a:t>5,5 млрд. долларов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377" y="2037897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Азербайджан</a:t>
            </a:r>
          </a:p>
          <a:p>
            <a:pPr algn="ctr"/>
            <a:r>
              <a:rPr lang="ru-RU" sz="1600" dirty="0" smtClean="0"/>
              <a:t>+ 14,2 %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5942" y="2037900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7224" y="2050291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+ 68,5 %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235" y="2051998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+ 27,5 %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39402" y="2050291"/>
            <a:ext cx="13173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Таджикистан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10767" y="2037897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Узбекистан</a:t>
            </a:r>
          </a:p>
          <a:p>
            <a:pPr algn="ctr"/>
            <a:r>
              <a:rPr lang="ru-RU" sz="1600" dirty="0" smtClean="0"/>
              <a:t>+ 30,7 %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8501" y="2029726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Украина</a:t>
            </a:r>
          </a:p>
          <a:p>
            <a:pPr algn="ctr"/>
            <a:r>
              <a:rPr lang="ru-RU" sz="1600" dirty="0" smtClean="0"/>
              <a:t>+ 24,2 %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9643" y="2029725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+ 112,2 %</a:t>
            </a:r>
            <a:endParaRPr lang="ru-RU" sz="1600" dirty="0"/>
          </a:p>
        </p:txBody>
      </p:sp>
      <p:cxnSp>
        <p:nvCxnSpPr>
          <p:cNvPr id="3" name="Прямая со стрелкой 2"/>
          <p:cNvCxnSpPr>
            <a:endCxn id="19" idx="0"/>
          </p:cNvCxnSpPr>
          <p:nvPr/>
        </p:nvCxnSpPr>
        <p:spPr>
          <a:xfrm flipH="1">
            <a:off x="1016525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72966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027" y="184065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9429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70333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2382" y="182522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45105" y="1859307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00832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5988" y="308863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2021 году </a:t>
            </a:r>
            <a:r>
              <a:rPr lang="ru-RU" sz="2400" dirty="0" smtClean="0"/>
              <a:t>по Витебской </a:t>
            </a:r>
            <a:r>
              <a:rPr lang="ru-RU" sz="2400" dirty="0"/>
              <a:t>области экспорт продовольственных товаров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сельскохозяйственного сырья составил свыше 420 млн</a:t>
            </a:r>
            <a:r>
              <a:rPr lang="ru-RU" sz="2400" dirty="0" smtClean="0"/>
              <a:t>. долларов США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78020" y="4185020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Армения</a:t>
            </a:r>
          </a:p>
          <a:p>
            <a:pPr algn="ctr"/>
            <a:r>
              <a:rPr lang="ru-RU" sz="1600" dirty="0" smtClean="0"/>
              <a:t>+ 11,8 %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36585" y="4185023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77867" y="4197414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+ 19,3%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35878" y="4199121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+ 31,3 %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70286" y="4176848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+ 22 %</a:t>
            </a:r>
            <a:endParaRPr lang="ru-RU" sz="1600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flipH="1">
            <a:off x="2897168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70101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4395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18100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49003" y="396206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42127" y="5126393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Экспорт в страны дальнего зарубежья (Витебская область) 30 млн. долларов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33211" y="6098325"/>
            <a:ext cx="1404595" cy="7135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91776" y="6098328"/>
            <a:ext cx="1387312" cy="7135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Гонконг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25477" y="6090153"/>
            <a:ext cx="1253764" cy="721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Вьетнам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17</a:t>
            </a:fld>
            <a:endParaRPr lang="ru-RU"/>
          </a:p>
        </p:txBody>
      </p:sp>
      <p:cxnSp>
        <p:nvCxnSpPr>
          <p:cNvPr id="8" name="Прямая со стрелкой 7"/>
          <p:cNvCxnSpPr>
            <a:endCxn id="51" idx="0"/>
          </p:cNvCxnSpPr>
          <p:nvPr/>
        </p:nvCxnSpPr>
        <p:spPr>
          <a:xfrm>
            <a:off x="4550780" y="6004972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66281" y="6004971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65580" y="6004970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8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508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Государственная политика в области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и ее особенности в условиях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санкционного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174734"/>
            <a:ext cx="2900685" cy="413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4929" y="1174734"/>
            <a:ext cx="7588576" cy="178198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”</a:t>
            </a:r>
            <a:r>
              <a:rPr lang="ru-RU" sz="2800" dirty="0" err="1"/>
              <a:t>Импортозамещение</a:t>
            </a:r>
            <a:r>
              <a:rPr lang="ru-RU" sz="2800" dirty="0"/>
              <a:t> – это условие сохранения нашего суверенитета, нужна лишь системная и упорядоченная работа по обеспечению экономической самодостаточности страны“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25625" y="1979629"/>
            <a:ext cx="669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37868" y="3357654"/>
            <a:ext cx="3902697" cy="3099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Цели </a:t>
            </a:r>
            <a:r>
              <a:rPr lang="ru-RU" sz="2800" dirty="0" err="1"/>
              <a:t>импортозамещения</a:t>
            </a:r>
            <a:r>
              <a:rPr lang="ru-RU" sz="2800" dirty="0"/>
              <a:t> – экономическая эффективность </a:t>
            </a:r>
          </a:p>
          <a:p>
            <a:pPr algn="ctr"/>
            <a:r>
              <a:rPr lang="ru-RU" sz="2800" dirty="0"/>
              <a:t>и самоокупаемость в долгосрочной перспективе.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продуктов питания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102" y="893758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20 инвестиционных проектов по вводу новых мощностей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23" y="2026761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Слуцком районе запущено новое высокотехнологичное дрожжевое производство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ОАО ”Минский маргариновый завод</a:t>
            </a:r>
            <a:r>
              <a:rPr lang="ru-RU" sz="2000" dirty="0" smtClean="0"/>
              <a:t>“ – высококачественные жиры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65683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2022 году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 ”Красный </a:t>
            </a:r>
            <a:r>
              <a:rPr lang="ru-RU" sz="2000" dirty="0"/>
              <a:t>пищевик – Славгород“ налажен выпуск нового ассортимента импортозамещающей </a:t>
            </a:r>
            <a:r>
              <a:rPr lang="ru-RU" sz="2000" dirty="0" smtClean="0"/>
              <a:t>продукции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30966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 smtClean="0"/>
              <a:t>Лидапище</a:t>
            </a:r>
            <a:endParaRPr lang="ru-RU" sz="2400" dirty="0" smtClean="0"/>
          </a:p>
          <a:p>
            <a:pPr algn="ctr"/>
            <a:r>
              <a:rPr lang="ru-RU" sz="2400" dirty="0" smtClean="0"/>
              <a:t>концентраты</a:t>
            </a:r>
            <a:r>
              <a:rPr lang="ru-RU" sz="2400" dirty="0"/>
              <a:t>“ приобрело линии по производству сухих завтраков.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6862" y="4630884"/>
            <a:ext cx="10718275" cy="20527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 7 месяцев 2022 г. на внутренний рынок страны предприятиями </a:t>
            </a:r>
            <a:r>
              <a:rPr lang="ru-RU" sz="3200" dirty="0" err="1"/>
              <a:t>Белгоспищепрома</a:t>
            </a:r>
            <a:r>
              <a:rPr lang="ru-RU" sz="3200" dirty="0"/>
              <a:t> поставлено 3366,1 </a:t>
            </a:r>
            <a:r>
              <a:rPr lang="ru-RU" sz="3200" dirty="0" smtClean="0"/>
              <a:t>т. рапсового масла, что </a:t>
            </a:r>
            <a:r>
              <a:rPr lang="ru-RU" sz="3200" dirty="0"/>
              <a:t>в 1,6 раза больше по сравнению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аналогичным периодом 2021 года.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+mn-lt"/>
              </a:rPr>
              <a:t>ГОЛОД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3" y="192597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2332942102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767300"/>
              </p:ext>
            </p:extLst>
          </p:nvPr>
        </p:nvGraphicFramePr>
        <p:xfrm>
          <a:off x="2032000" y="1136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958" y="1279237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660" y="1554247"/>
            <a:ext cx="19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10,9%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8463" y="2045347"/>
            <a:ext cx="18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8,84%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849" y="2045583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37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828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098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782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1222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346" y="5215559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670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1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37" y="837197"/>
            <a:ext cx="10718275" cy="147237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Доля отечественных лекарственных средств на внутреннем рынке </a:t>
            </a:r>
            <a:r>
              <a:rPr lang="ru-RU" sz="3200" dirty="0" smtClean="0"/>
              <a:t>в </a:t>
            </a:r>
            <a:r>
              <a:rPr lang="ru-RU" sz="3200" dirty="0"/>
              <a:t>стоимостном выражении уже на протяжении последних пяти лет достигает 50 %.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78" y="320511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лекарственные препараты в ампулах шприцевого наполнения производятся в полном объеме с использованием отечественных ампул, выпускаемых предприятиями холдинга ”Белорусская стекольная компания“ взамен украинских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839" y="3205110"/>
            <a:ext cx="2771481" cy="35539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/>
              <a:t>инфузионные</a:t>
            </a:r>
            <a:r>
              <a:rPr lang="ru-RU" sz="1900" dirty="0"/>
              <a:t> растворы производятся в контейнерах полимерных производства белорусского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УП </a:t>
            </a:r>
            <a:r>
              <a:rPr lang="ru-RU" sz="1900" dirty="0"/>
              <a:t>”</a:t>
            </a:r>
            <a:r>
              <a:rPr lang="ru-RU" sz="1900" dirty="0" err="1"/>
              <a:t>Алкопак</a:t>
            </a:r>
            <a:r>
              <a:rPr lang="ru-RU" sz="1900" dirty="0"/>
              <a:t>“ взамен итальянских (”Натрия хлорид“, ”</a:t>
            </a:r>
            <a:r>
              <a:rPr lang="ru-RU" sz="1900" dirty="0" err="1"/>
              <a:t>Метронидазол</a:t>
            </a:r>
            <a:r>
              <a:rPr lang="ru-RU" sz="1900" dirty="0"/>
              <a:t>“ и другое)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205109"/>
            <a:ext cx="2771481" cy="35539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лекарственные средства в форме спиртовых настоек и масел производятся с использованием флаконов российского производства взамен украинских (настойки календулы, боярышника и другое)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48161" y="3207533"/>
            <a:ext cx="2771481" cy="35514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лекарственные средства в форме растворов и таблеток производятся с использованием фармацевтических субстанций индийского, российского и китайского производства взамен европейских (раствор магния сульфат, таблетки ”</a:t>
            </a:r>
            <a:r>
              <a:rPr lang="ru-RU" dirty="0" err="1"/>
              <a:t>Нимесулид</a:t>
            </a:r>
            <a:r>
              <a:rPr lang="ru-RU" dirty="0"/>
              <a:t>“, ”</a:t>
            </a:r>
            <a:r>
              <a:rPr lang="ru-RU" dirty="0" err="1"/>
              <a:t>Фенибут</a:t>
            </a:r>
            <a:r>
              <a:rPr lang="ru-RU" dirty="0"/>
              <a:t>“)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33" y="2424139"/>
            <a:ext cx="2771481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СФЕРЕ ФАРМАКОЛОГИИ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" y="1117072"/>
            <a:ext cx="2840979" cy="20880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6" y="502167"/>
            <a:ext cx="2956910" cy="295691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93" y="813254"/>
            <a:ext cx="4732255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импортозамещении</a:t>
            </a:r>
            <a:r>
              <a:rPr lang="ru-RU" sz="2000" dirty="0"/>
              <a:t> медицинского оборудования и 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926" y="1734532"/>
            <a:ext cx="2771481" cy="50244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аппарат лазерный хирургический диодный ”</a:t>
            </a:r>
            <a:r>
              <a:rPr lang="ru-RU" sz="2400" dirty="0" err="1"/>
              <a:t>Diolas</a:t>
            </a:r>
            <a:r>
              <a:rPr lang="ru-RU" sz="2400" dirty="0"/>
              <a:t> 940-6“ (лазерный скальпель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823" y="1734532"/>
            <a:ext cx="2866498" cy="50244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устройство полупроводниковое лазерное для фотодинамической терапии </a:t>
            </a:r>
            <a:r>
              <a:rPr lang="ru-RU" sz="2400" dirty="0" smtClean="0"/>
              <a:t>УПЛ-ФДТ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34529"/>
            <a:ext cx="2771481" cy="50244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портативное автономное устройство для визуализации вен и поверхностных кровеносных </a:t>
            </a:r>
            <a:r>
              <a:rPr lang="ru-RU" sz="2400" dirty="0" smtClean="0"/>
              <a:t>сосудов</a:t>
            </a:r>
          </a:p>
          <a:p>
            <a:pPr algn="ctr"/>
            <a:r>
              <a:rPr lang="ru-RU" sz="2400" dirty="0"/>
              <a:t>(”Научно-технический центр ”ЛЭМТ“)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8161" y="1737956"/>
            <a:ext cx="2771481" cy="50210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облучатели-</a:t>
            </a:r>
            <a:r>
              <a:rPr lang="ru-RU" sz="2400" dirty="0" err="1"/>
              <a:t>рециркуляторы</a:t>
            </a:r>
            <a:r>
              <a:rPr lang="ru-RU" sz="2400" dirty="0"/>
              <a:t> ультрафиолетовые бактерицидные ”Ареса-3</a:t>
            </a:r>
            <a:r>
              <a:rPr lang="ru-RU" sz="2400" dirty="0" smtClean="0"/>
              <a:t>“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(ОАО ”ЭЛЕКТРУМ“)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75196" y="1479651"/>
            <a:ext cx="709209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482072" y="1479651"/>
            <a:ext cx="0" cy="254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5392" y="1479651"/>
            <a:ext cx="0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81448" y="1479651"/>
            <a:ext cx="766713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87" y="188760"/>
            <a:ext cx="1566791" cy="139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7" y="79076"/>
            <a:ext cx="2009544" cy="17583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080" y="-2479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019" y="731644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”Минский моторный завод</a:t>
            </a:r>
            <a:r>
              <a:rPr lang="ru-RU" sz="2400" dirty="0" smtClean="0"/>
              <a:t>“,</a:t>
            </a:r>
          </a:p>
          <a:p>
            <a:pPr algn="ctr"/>
            <a:r>
              <a:rPr lang="ru-RU" sz="2400" dirty="0"/>
              <a:t>выполнена разработка и налажено производство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трех- </a:t>
            </a:r>
            <a:r>
              <a:rPr lang="ru-RU" sz="2400" dirty="0"/>
              <a:t>и </a:t>
            </a:r>
            <a:r>
              <a:rPr lang="ru-RU" sz="2400" dirty="0" err="1" smtClean="0"/>
              <a:t>четырехцилин-дровых</a:t>
            </a:r>
            <a:r>
              <a:rPr lang="ru-RU" sz="2400" dirty="0" smtClean="0"/>
              <a:t> </a:t>
            </a:r>
            <a:r>
              <a:rPr lang="ru-RU" sz="2400" dirty="0"/>
              <a:t>двигателей семейства 3LD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4DT для малых тракторов ”БЕЛАРУС“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7288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ОАО ”</a:t>
            </a:r>
            <a:r>
              <a:rPr lang="ru-RU" sz="2400" dirty="0" err="1"/>
              <a:t>Житковичский</a:t>
            </a:r>
            <a:r>
              <a:rPr lang="ru-RU" sz="2400" dirty="0"/>
              <a:t> моторостроительный завод“, освоен выпуск шестеренных насосов, которые ранее БЕЛАЗ, МТЗ и Минский моторный завод закупали по импорту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5557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ОАО ”БЕЛАЗ“,</a:t>
            </a:r>
          </a:p>
          <a:p>
            <a:pPr algn="ctr"/>
            <a:r>
              <a:rPr lang="ru-RU" sz="2200" dirty="0"/>
              <a:t>разработан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130-тонный </a:t>
            </a:r>
            <a:r>
              <a:rPr lang="ru-RU" sz="2200" dirty="0"/>
              <a:t>самосвал-гибрид, сочетающий в себе работу дизельного двигателя российского производства аккумуляторными батареями и системой рекуперации </a:t>
            </a:r>
            <a:r>
              <a:rPr lang="ru-RU" sz="2200" dirty="0" smtClean="0"/>
              <a:t>энергии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3826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Гомсельмаш</a:t>
            </a:r>
            <a:r>
              <a:rPr lang="ru-RU" sz="2200" dirty="0" smtClean="0"/>
              <a:t>“,</a:t>
            </a:r>
          </a:p>
          <a:p>
            <a:pPr algn="ctr"/>
            <a:r>
              <a:rPr lang="ru-RU" sz="2200" dirty="0"/>
              <a:t>завершает работы по организации выпуска редукторов для техники собственного </a:t>
            </a:r>
            <a:r>
              <a:rPr lang="ru-RU" sz="2200" dirty="0" smtClean="0"/>
              <a:t>производства.</a:t>
            </a:r>
          </a:p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Бобруйскагромаш</a:t>
            </a:r>
            <a:r>
              <a:rPr lang="ru-RU" sz="2200" dirty="0"/>
              <a:t>“ и ОАО ”МЗКТ“,</a:t>
            </a:r>
            <a:br>
              <a:rPr lang="ru-RU" sz="2200" dirty="0"/>
            </a:br>
            <a:r>
              <a:rPr lang="ru-RU" sz="2200" dirty="0"/>
              <a:t>освоили производство нового узла разбрасывания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274">
            <a:off x="-141317" y="262890"/>
            <a:ext cx="3415184" cy="161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99" y="173377"/>
            <a:ext cx="3480570" cy="18029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69" y="11776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деревообрабатывающей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192" y="2094806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состав концерна входит порядка 40 предприятий, которые выпускают около 50 наименований импортозамещающих товаров (древесные плиты, бумага, картон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изделия из них, фанера, обои, различная упаковка, санитарно-гигиенические изделия)</a:t>
            </a:r>
            <a:endParaRPr lang="ru-RU" sz="2800" dirty="0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4349348" y="2013960"/>
            <a:ext cx="3836452" cy="3761103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/>
            <a:r>
              <a:rPr lang="ru-RU" sz="2000" dirty="0"/>
              <a:t>количество производителей мебели в Беларуси за последние годы увеличилось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 раза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 600 до почти 1300)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7918" y="1976285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 первое полугодие 2022 г. только предприятия концерна увеличили продажи мебели на внутреннем рынке более чем на 14 %</a:t>
            </a:r>
            <a:endParaRPr lang="ru-RU" sz="3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8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9800" r="16398" b="29014"/>
          <a:stretch/>
        </p:blipFill>
        <p:spPr>
          <a:xfrm>
            <a:off x="1440921" y="5596444"/>
            <a:ext cx="1833778" cy="12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Интенсификация политики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с дружественными для Беларуси странами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1506316"/>
            <a:ext cx="3004631" cy="2960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Белорусское </a:t>
            </a:r>
            <a:r>
              <a:rPr lang="ru-RU" sz="2400" dirty="0"/>
              <a:t>Правительство планомерно идет по пути активизации политики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 с дружественными странами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7639" r="2817" b="17944"/>
          <a:stretch/>
        </p:blipFill>
        <p:spPr>
          <a:xfrm>
            <a:off x="3360067" y="5596444"/>
            <a:ext cx="186650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3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8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3" y="5596444"/>
            <a:ext cx="2102609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1690" y="1325563"/>
            <a:ext cx="7184425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Белорусские промышленные предприятия взаимодействуют </a:t>
            </a:r>
          </a:p>
          <a:p>
            <a:pPr algn="ctr"/>
            <a:r>
              <a:rPr lang="ru-RU" sz="2000" dirty="0"/>
              <a:t>с организациями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332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Сельскохозяйственное машиностроение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549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Лифтовое машиностроение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766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Поставки </a:t>
            </a:r>
            <a:r>
              <a:rPr lang="ru-RU" sz="1600" dirty="0" err="1" smtClean="0"/>
              <a:t>автокомпонентов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93321" y="3582450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Пассажирская техника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491" y="3600992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Лесозаготовительная техника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7661" y="3582449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Выпуск крупногабаритных шарнирных подшипников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404" y="4670678"/>
            <a:ext cx="12017922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Перспективно использование потенциала общего рынка промышленной продукции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государств - членов </a:t>
            </a:r>
            <a:r>
              <a:rPr lang="ru-RU" sz="2400" dirty="0"/>
              <a:t>ЕАЭС.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Организациями </a:t>
            </a:r>
            <a:r>
              <a:rPr lang="ru-RU" sz="2400" dirty="0"/>
              <a:t>коммунального подчинения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юридическими лицами без ведомственной подчиненности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51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483,7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 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233085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8126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Малым и средним бизнесом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8126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106,4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cxnSp>
        <p:nvCxnSpPr>
          <p:cNvPr id="13" name="Прямая со стрелкой 12"/>
          <p:cNvCxnSpPr>
            <a:stCxn id="11" idx="2"/>
            <a:endCxn id="12" idx="0"/>
          </p:cNvCxnSpPr>
          <p:nvPr/>
        </p:nvCxnSpPr>
        <p:spPr>
          <a:xfrm>
            <a:off x="1023660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4321584" y="1087438"/>
            <a:ext cx="3695700" cy="2532745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54 % от задания на  2022 год – 895,5 млн</a:t>
            </a:r>
            <a:r>
              <a:rPr lang="ru-RU" i="1" dirty="0" smtClean="0"/>
              <a:t>. долларов </a:t>
            </a:r>
            <a:r>
              <a:rPr lang="ru-RU" i="1" dirty="0"/>
              <a:t>США), темп – 116,4 %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29150" y="3790045"/>
            <a:ext cx="3867150" cy="2856134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Доля субъектов малого и среднего бизнеса в объеме производства импортозамещающей продукции в 2021 г. снизилась на 1,2 % пункта и составила 22 %</a:t>
            </a:r>
            <a:endParaRPr lang="ru-RU" sz="16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51667" r="5866" b="2500"/>
          <a:stretch/>
        </p:blipFill>
        <p:spPr>
          <a:xfrm>
            <a:off x="686979" y="3748087"/>
            <a:ext cx="5038725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r="11088" b="55000"/>
          <a:stretch/>
        </p:blipFill>
        <p:spPr>
          <a:xfrm>
            <a:off x="7391399" y="3724275"/>
            <a:ext cx="4429125" cy="30861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Инвестиционные проекты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979" y="990600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Строительство </a:t>
            </a:r>
            <a:r>
              <a:rPr lang="ru-RU" sz="2400" dirty="0"/>
              <a:t>Витебского завода по производству инновационной техники ”VIZIT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(4,5 млн</a:t>
            </a:r>
            <a:r>
              <a:rPr lang="ru-RU" sz="2400" dirty="0" smtClean="0"/>
              <a:t>. долларов США)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4140" y="990600"/>
            <a:ext cx="3084922" cy="45910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Закупка </a:t>
            </a:r>
            <a:r>
              <a:rPr lang="ru-RU" sz="2400" dirty="0"/>
              <a:t>оборудования и разработка рецептуры для производства предварительных </a:t>
            </a:r>
            <a:r>
              <a:rPr lang="ru-RU" sz="2400" dirty="0" smtClean="0"/>
              <a:t>смесей для кормления </a:t>
            </a:r>
            <a:r>
              <a:rPr lang="ru-RU" sz="2400" dirty="0"/>
              <a:t>животных птицы ЗАО “</a:t>
            </a:r>
            <a:r>
              <a:rPr lang="ru-RU" sz="2400" dirty="0" err="1"/>
              <a:t>Витебскагропродукт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(до 19,5 млн</a:t>
            </a:r>
            <a:r>
              <a:rPr lang="ru-RU" sz="2400" dirty="0" smtClean="0"/>
              <a:t>. долларов США)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6979" y="3876675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</a:t>
            </a:r>
            <a:r>
              <a:rPr lang="ru-RU" sz="2400" dirty="0"/>
              <a:t>производства облицовочного кирпича </a:t>
            </a:r>
          </a:p>
          <a:p>
            <a:pPr algn="ctr"/>
            <a:r>
              <a:rPr lang="ru-RU" sz="2400" dirty="0"/>
              <a:t>ООО ”</a:t>
            </a:r>
            <a:r>
              <a:rPr lang="ru-RU" sz="2400" dirty="0" err="1"/>
              <a:t>РуБелэко</a:t>
            </a:r>
            <a:r>
              <a:rPr lang="ru-RU" sz="2400" dirty="0"/>
              <a:t>“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1,5 </a:t>
            </a:r>
            <a:r>
              <a:rPr lang="ru-RU" sz="2400" dirty="0" err="1" smtClean="0"/>
              <a:t>млн.долларов</a:t>
            </a:r>
            <a:r>
              <a:rPr lang="ru-RU" sz="2400" dirty="0" smtClean="0"/>
              <a:t> США 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21301" y="990600"/>
            <a:ext cx="3199223" cy="55149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Использование </a:t>
            </a:r>
            <a:r>
              <a:rPr lang="ru-RU" sz="2400" dirty="0"/>
              <a:t>плиты МДФ, выпускаемых предприятиями ”</a:t>
            </a:r>
            <a:r>
              <a:rPr lang="ru-RU" sz="2400" dirty="0" err="1"/>
              <a:t>Кроноспан</a:t>
            </a:r>
            <a:r>
              <a:rPr lang="ru-RU" sz="2400" dirty="0"/>
              <a:t>“, ”</a:t>
            </a:r>
            <a:r>
              <a:rPr lang="ru-RU" sz="2400" dirty="0" err="1"/>
              <a:t>Мостодрев</a:t>
            </a:r>
            <a:r>
              <a:rPr lang="ru-RU" sz="2400" dirty="0"/>
              <a:t>“, ”</a:t>
            </a:r>
            <a:r>
              <a:rPr lang="ru-RU" sz="2400" dirty="0" err="1"/>
              <a:t>Борисовдрев</a:t>
            </a:r>
            <a:r>
              <a:rPr lang="ru-RU" sz="2400" dirty="0"/>
              <a:t>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рамках реализации которого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”НПЦ ЮНИ“,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</a:t>
            </a:r>
            <a:r>
              <a:rPr lang="ru-RU" sz="2400" dirty="0" err="1"/>
              <a:t>Портман</a:t>
            </a:r>
            <a:r>
              <a:rPr lang="ru-RU" sz="2400" dirty="0"/>
              <a:t>“ планируют обеспечить производство дверей из древесины на сумму не менее 3,87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5" y="123824"/>
            <a:ext cx="6410325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chemeClr val="bg1"/>
                </a:solidFill>
              </a:rPr>
              <a:t>”</a:t>
            </a:r>
            <a:r>
              <a:rPr lang="ru-RU" sz="3300" i="1" dirty="0">
                <a:solidFill>
                  <a:schemeClr val="bg1"/>
                </a:solidFill>
              </a:rPr>
              <a:t>Это настоящая война, и реакция на санкции может быть только одна – мобилизация, поиск новых возможностей для развития. Иного не дано… 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>
                <a:solidFill>
                  <a:schemeClr val="bg1"/>
                </a:solidFill>
              </a:rPr>
              <a:t>За короткий период становления мы смогли построить </a:t>
            </a:r>
            <a:r>
              <a:rPr lang="ru-RU" sz="3300" i="1" dirty="0" err="1">
                <a:solidFill>
                  <a:schemeClr val="bg1"/>
                </a:solidFill>
              </a:rPr>
              <a:t>экспортно</a:t>
            </a:r>
            <a:r>
              <a:rPr lang="ru-RU" sz="3300" i="1" dirty="0">
                <a:solidFill>
                  <a:schemeClr val="bg1"/>
                </a:solidFill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мире</a:t>
            </a:r>
            <a:r>
              <a:rPr lang="ru-RU" sz="3300" i="1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		Послание </a:t>
            </a:r>
            <a:r>
              <a:rPr lang="ru-RU" i="1" dirty="0">
                <a:solidFill>
                  <a:schemeClr val="bg1"/>
                </a:solidFill>
              </a:rPr>
              <a:t>к </a:t>
            </a:r>
            <a:r>
              <a:rPr lang="ru-RU" i="1" dirty="0" smtClean="0">
                <a:solidFill>
                  <a:schemeClr val="bg1"/>
                </a:solidFill>
              </a:rPr>
              <a:t>белорусскому народу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и Национальному собранию 			Республики Беларусь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676274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29" y="17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исло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людей, не имеющих финансовой возможности обеспечить себе здоровое 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55" y="13514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верх 5"/>
          <p:cNvSpPr/>
          <p:nvPr/>
        </p:nvSpPr>
        <p:spPr>
          <a:xfrm>
            <a:off x="1725105" y="3544479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/>
              <a:t>Увеличилось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112 </a:t>
            </a:r>
            <a:r>
              <a:rPr lang="ru-RU" sz="2400" dirty="0"/>
              <a:t>млн. чел.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0885" y="1502151"/>
            <a:ext cx="3592398" cy="19103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СОСТАВЛЯЕТ </a:t>
            </a:r>
            <a:br>
              <a:rPr lang="ru-RU" sz="2400" dirty="0" smtClean="0"/>
            </a:br>
            <a:r>
              <a:rPr lang="ru-RU" sz="2400" dirty="0" smtClean="0"/>
              <a:t>3,1 МЛРД. 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8935" y="1426785"/>
            <a:ext cx="4015819" cy="14780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доля белорусов, которые не могут позволить себе здоровое питание, </a:t>
            </a:r>
            <a:r>
              <a:rPr lang="ru-RU" dirty="0"/>
              <a:t>– </a:t>
            </a:r>
            <a:r>
              <a:rPr lang="ru-RU" b="1" dirty="0"/>
              <a:t>одна из наименьших в мире</a:t>
            </a:r>
            <a:r>
              <a:rPr lang="ru-RU" dirty="0"/>
              <a:t> </a:t>
            </a:r>
            <a:r>
              <a:rPr lang="ru-RU" b="1" dirty="0"/>
              <a:t>(0,2 %)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04832300"/>
              </p:ext>
            </p:extLst>
          </p:nvPr>
        </p:nvGraphicFramePr>
        <p:xfrm>
          <a:off x="5383096" y="3544479"/>
          <a:ext cx="5766717" cy="294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5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РОСТ ЦЕН В ЕВРОСОЮЗЕ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120028"/>
            <a:ext cx="3000866" cy="22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>
            <a:off x="1555423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Сливочное масло на 80%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299381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Сухое молоко </a:t>
            </a:r>
            <a:br>
              <a:rPr lang="ru-RU" sz="2400" dirty="0" smtClean="0"/>
            </a:br>
            <a:r>
              <a:rPr lang="ru-RU" sz="2400" dirty="0" smtClean="0"/>
              <a:t>на 50%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043339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Говядина </a:t>
            </a:r>
            <a:br>
              <a:rPr lang="ru-RU" sz="2400" dirty="0" smtClean="0"/>
            </a:br>
            <a:r>
              <a:rPr lang="ru-RU" sz="2400" dirty="0" smtClean="0"/>
              <a:t>на 28%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787297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Германии на 8 %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8531255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Прибалтике на 20 %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1730" y="5859036"/>
            <a:ext cx="7447175" cy="6221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30 % британцев стали экономить на еде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НАРУШЕНИЕ ПРОДОВОЛЬСТВЕННО-ЛОГИСТИЧЕСКИХ ЦЕПОЧЕК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8657127"/>
              </p:ext>
            </p:extLst>
          </p:nvPr>
        </p:nvGraphicFramePr>
        <p:xfrm>
          <a:off x="690318" y="1164368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940331"/>
              </p:ext>
            </p:extLst>
          </p:nvPr>
        </p:nvGraphicFramePr>
        <p:xfrm>
          <a:off x="4431776" y="1244966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37051"/>
              </p:ext>
            </p:extLst>
          </p:nvPr>
        </p:nvGraphicFramePr>
        <p:xfrm>
          <a:off x="8173234" y="1010242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6223626"/>
              </p:ext>
            </p:extLst>
          </p:nvPr>
        </p:nvGraphicFramePr>
        <p:xfrm>
          <a:off x="2547202" y="3866564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7623246"/>
              </p:ext>
            </p:extLst>
          </p:nvPr>
        </p:nvGraphicFramePr>
        <p:xfrm>
          <a:off x="6791229" y="3762869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82821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республики  создаётся 7% внутреннего валового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1726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формирует еще 5%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0002804"/>
              </p:ext>
            </p:extLst>
          </p:nvPr>
        </p:nvGraphicFramePr>
        <p:xfrm>
          <a:off x="5128181" y="824840"/>
          <a:ext cx="6068767" cy="2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7288967"/>
              </p:ext>
            </p:extLst>
          </p:nvPr>
        </p:nvGraphicFramePr>
        <p:xfrm>
          <a:off x="5128181" y="3544479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47209855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7339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Витебской области создаётся 13% валового регионального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45545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составляет 6%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5922119"/>
              </p:ext>
            </p:extLst>
          </p:nvPr>
        </p:nvGraphicFramePr>
        <p:xfrm>
          <a:off x="5420412" y="873395"/>
          <a:ext cx="5936792" cy="2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0217892"/>
              </p:ext>
            </p:extLst>
          </p:nvPr>
        </p:nvGraphicFramePr>
        <p:xfrm>
          <a:off x="5561814" y="3544479"/>
          <a:ext cx="5936792" cy="31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434621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5029189"/>
              </p:ext>
            </p:extLst>
          </p:nvPr>
        </p:nvGraphicFramePr>
        <p:xfrm>
          <a:off x="527899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6613786"/>
              </p:ext>
            </p:extLst>
          </p:nvPr>
        </p:nvGraphicFramePr>
        <p:xfrm>
          <a:off x="5916891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804" y="5753253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Республике Беларусь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243 тысячи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129" y="5753252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Витебской области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34,6 тысячи человек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5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0" y="769361"/>
            <a:ext cx="4324807" cy="28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8" y="3749423"/>
            <a:ext cx="4517049" cy="29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 b="10679"/>
          <a:stretch/>
        </p:blipFill>
        <p:spPr>
          <a:xfrm>
            <a:off x="6825006" y="678778"/>
            <a:ext cx="4470202" cy="28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3749423"/>
            <a:ext cx="4426833" cy="29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159054" y="2602224"/>
            <a:ext cx="4081806" cy="21210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1990-1994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1499</Words>
  <Application>Microsoft Office PowerPoint</Application>
  <PresentationFormat>Произвольный</PresentationFormat>
  <Paragraphs>265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ПРОДОВОЛЬСТВЕННАЯ БЕЗОПАСНОСТЬ  В РЕСПУБЛИКЕ БЕЛАРУСЬ В УСЛОВИЯХ ЭКОНОМИЧЕСКИХ САНКЦИЙ</vt:lpstr>
      <vt:lpstr>ГОЛОД В МИРЕ</vt:lpstr>
      <vt:lpstr>Число людей, не имеющих финансовой возможности обеспечить себе здоровое питание</vt:lpstr>
      <vt:lpstr>РОСТ ЦЕН В ЕВРОСОЮЗЕ</vt:lpstr>
      <vt:lpstr>НАРУШЕНИЕ ПРОДОВОЛЬСТВЕННО-ЛОГИСТИЧЕСКИХ ЦЕПОЧЕК</vt:lpstr>
      <vt:lpstr>ПРОДОВОЛЬСТВЕННАЯ БЕЗОПАСНОСТЬ</vt:lpstr>
      <vt:lpstr>ПРОДОВОЛЬСТВЕННАЯ БЕЗОПАСНОСТЬ</vt:lpstr>
      <vt:lpstr>ПРОДОВОЛЬСТВЕННАЯ БЕЗОПАСНОСТЬ</vt:lpstr>
      <vt:lpstr>СОСТОЯНИЕ ПРОДОВОЛЬСТВЕННОЙ БЕЗОПАСНОСТИ</vt:lpstr>
      <vt:lpstr>СОСТОЯНИЕ ПРОДОВОЛЬСТВЕННОЙ БЕЗОПАСНОСТИ</vt:lpstr>
      <vt:lpstr>СОСТОЯНИЕ ПРОДОВОЛЬСТВЕННОЙ БЕЗОПАСНОСТИ</vt:lpstr>
      <vt:lpstr>Презентация PowerPoint</vt:lpstr>
      <vt:lpstr>Производство основных видов сельскохозяйственной продукции</vt:lpstr>
      <vt:lpstr>Производство основных видов сельскохозяйственной продукции</vt:lpstr>
      <vt:lpstr>Предварительные итоги уборочной компании</vt:lpstr>
      <vt:lpstr>Внешняя торговля сельскохозяйственной продукцией</vt:lpstr>
      <vt:lpstr>Внешняя торговля сельскохозяйственной продукцией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КОЛОМИЙЦЕВА Юлия Александровна</cp:lastModifiedBy>
  <cp:revision>74</cp:revision>
  <dcterms:created xsi:type="dcterms:W3CDTF">2021-06-25T08:48:03Z</dcterms:created>
  <dcterms:modified xsi:type="dcterms:W3CDTF">2022-10-13T12:52:06Z</dcterms:modified>
</cp:coreProperties>
</file>