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305" r:id="rId2"/>
    <p:sldId id="343" r:id="rId3"/>
    <p:sldId id="361" r:id="rId4"/>
    <p:sldId id="345" r:id="rId5"/>
    <p:sldId id="346" r:id="rId6"/>
    <p:sldId id="347" r:id="rId7"/>
    <p:sldId id="349" r:id="rId8"/>
    <p:sldId id="350" r:id="rId9"/>
    <p:sldId id="351" r:id="rId10"/>
    <p:sldId id="352" r:id="rId11"/>
    <p:sldId id="348" r:id="rId12"/>
    <p:sldId id="353" r:id="rId13"/>
    <p:sldId id="354" r:id="rId14"/>
    <p:sldId id="355" r:id="rId15"/>
    <p:sldId id="356" r:id="rId16"/>
    <p:sldId id="357" r:id="rId17"/>
    <p:sldId id="358" r:id="rId18"/>
    <p:sldId id="359" r:id="rId19"/>
    <p:sldId id="360" r:id="rId20"/>
  </p:sldIdLst>
  <p:sldSz cx="9144000" cy="6858000" type="screen4x3"/>
  <p:notesSz cx="7099300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053" autoAdjust="0"/>
  </p:normalViewPr>
  <p:slideViewPr>
    <p:cSldViewPr>
      <p:cViewPr>
        <p:scale>
          <a:sx n="117" d="100"/>
          <a:sy n="117" d="100"/>
        </p:scale>
        <p:origin x="-1464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90AB-79CB-4D53-BC19-1B379B47A5E8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C4BF-5B0F-4EEB-86CF-9C26AD1B2E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441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90AB-79CB-4D53-BC19-1B379B47A5E8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C4BF-5B0F-4EEB-86CF-9C26AD1B2E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941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90AB-79CB-4D53-BC19-1B379B47A5E8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C4BF-5B0F-4EEB-86CF-9C26AD1B2E4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23021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90AB-79CB-4D53-BC19-1B379B47A5E8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C4BF-5B0F-4EEB-86CF-9C26AD1B2E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07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90AB-79CB-4D53-BC19-1B379B47A5E8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C4BF-5B0F-4EEB-86CF-9C26AD1B2E4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03661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90AB-79CB-4D53-BC19-1B379B47A5E8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C4BF-5B0F-4EEB-86CF-9C26AD1B2E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95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90AB-79CB-4D53-BC19-1B379B47A5E8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C4BF-5B0F-4EEB-86CF-9C26AD1B2E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69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90AB-79CB-4D53-BC19-1B379B47A5E8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C4BF-5B0F-4EEB-86CF-9C26AD1B2E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159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90AB-79CB-4D53-BC19-1B379B47A5E8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C4BF-5B0F-4EEB-86CF-9C26AD1B2E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22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90AB-79CB-4D53-BC19-1B379B47A5E8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C4BF-5B0F-4EEB-86CF-9C26AD1B2E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195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90AB-79CB-4D53-BC19-1B379B47A5E8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C4BF-5B0F-4EEB-86CF-9C26AD1B2E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645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90AB-79CB-4D53-BC19-1B379B47A5E8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C4BF-5B0F-4EEB-86CF-9C26AD1B2E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377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90AB-79CB-4D53-BC19-1B379B47A5E8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C4BF-5B0F-4EEB-86CF-9C26AD1B2E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352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90AB-79CB-4D53-BC19-1B379B47A5E8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C4BF-5B0F-4EEB-86CF-9C26AD1B2E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429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90AB-79CB-4D53-BC19-1B379B47A5E8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C4BF-5B0F-4EEB-86CF-9C26AD1B2E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325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90AB-79CB-4D53-BC19-1B379B47A5E8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C4BF-5B0F-4EEB-86CF-9C26AD1B2E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598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390AB-79CB-4D53-BC19-1B379B47A5E8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C61C4BF-5B0F-4EEB-86CF-9C26AD1B2E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727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pk.altstu.ru/media/i/2016180/inbiohim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03499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620688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 smtClean="0">
              <a:solidFill>
                <a:srgbClr val="FF0000"/>
              </a:solidFill>
            </a:endParaRPr>
          </a:p>
          <a:p>
            <a:pPr algn="ctr"/>
            <a:endParaRPr lang="be-BY" sz="20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956470"/>
            <a:ext cx="4608512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ЭКОЛОГИЧЕСКАЯ И БИОЛОГИЧЕСКАЯ БЕЗОПАСНОСТЬ РЕСПУБЛИКИ БЕЛАРУСЬ – </a:t>
            </a:r>
          </a:p>
          <a:p>
            <a:pPr algn="ctr"/>
            <a:r>
              <a:rPr lang="ru-RU" sz="2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НАЦИОНАЛЬНЫЕ ИНТЕРЕСЫ, УГРОЗЫ, ОЦЕНКА СОСТОЯНИЯ </a:t>
            </a:r>
          </a:p>
          <a:p>
            <a:pPr algn="ctr"/>
            <a:r>
              <a:rPr lang="ru-RU" sz="2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И НАПРАВЛЕНИЯ ОБЕСПЕЧЕНИЯ</a:t>
            </a:r>
          </a:p>
        </p:txBody>
      </p:sp>
    </p:spTree>
    <p:extLst>
      <p:ext uri="{BB962C8B-B14F-4D97-AF65-F5344CB8AC3E}">
        <p14:creationId xmlns:p14="http://schemas.microsoft.com/office/powerpoint/2010/main" val="200736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705678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 Беларуси издана Черная книга животных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растений, она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содержит информацию об агрессивных инвазивных видах, распространение которых на нашей территории нарушает экологический баланс целых регионов, а потому крайне нежелательно. В Черную книгу животных и растений Беларуси включены около 50 видов растений, 25 насекомых, шесть водных беспозвоночных, три рыбы, два  млекопитающих и одна рептилия. Из растений – это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борщевик Сосновского, борщевик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Мантегацци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золотарник канадский, золотарник гигантский, клен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ясенелистный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конопля посевная, мак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cнотворный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робиния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ложноакациевая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эхиноцистис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лопастной («бешеный огурец»)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животных «героями» Черной книги стали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енотовидная собака (завезли в Беларусь в прошлом веке, причиняет ощутимый ущерб, разоряя гнезда птиц, опасна и как переносчик вируса бешенства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.),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американская норка (уже вытеснила европейскую). Из насекомых – буйволовая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цикада, фараонов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муравей, каштановый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минер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Из рыб: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ротан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-головешка (в водоемах он ведет себя настолько агрессивно, уничтожая другие виды рыб и их икру, что становится единственным обитателем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indent="457200" algn="just"/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Минская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область входит в число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инвазированных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регионов республики, всего на территории области установлено произрастание борщевика Сосновского на площади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783,4215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га,  золотарника канадского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- на площади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2252,95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га</a:t>
            </a:r>
            <a:endParaRPr lang="be-BY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320" y="4437112"/>
            <a:ext cx="1192256" cy="1746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9605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5760"/>
            <a:ext cx="770485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Водные ресурсы</a:t>
            </a:r>
          </a:p>
          <a:p>
            <a:pPr indent="450215" algn="just"/>
            <a:endParaRPr lang="ru-RU" sz="9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indent="450215" algn="just"/>
            <a:r>
              <a:rPr lang="ru-RU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Беларусь имеет богатый водный потенциал: 20 тыс. водотоков общей протяженностью 90,6 тыс. км, более 10 тыс. озер, в которых сосредоточено около 9 км</a:t>
            </a:r>
            <a:r>
              <a:rPr lang="ru-RU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3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воды, 85 водохранилищ площадью от 100 га, 1,5 тыс. прудов.</a:t>
            </a:r>
          </a:p>
          <a:p>
            <a:pPr indent="450215" algn="just"/>
            <a:r>
              <a:rPr lang="ru-RU" spc="-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Как следствие, наша страна обладает сравнительно </a:t>
            </a:r>
            <a:r>
              <a:rPr lang="ru-RU" b="1" spc="-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высокой обеспеченностью водными ресурсами на Европейском </a:t>
            </a:r>
            <a:r>
              <a:rPr lang="ru-RU" spc="-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континенте. В средний по водности год в стране </a:t>
            </a:r>
            <a:r>
              <a:rPr lang="ru-RU" b="1" spc="-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на одного жителя приходит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ся 6,1 тыс. м</a:t>
            </a:r>
            <a:r>
              <a:rPr lang="ru-RU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3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воды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, что в 1,3 раза выше аналогичного среднеевропейского показателя, составляющего 4,6 тыс. м</a:t>
            </a:r>
            <a:r>
              <a:rPr lang="ru-RU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3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  <a:p>
            <a:pPr indent="450215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 информации Министерства жилищно-коммунального хозяйства, в 2022 году обеспеченность потребителей качественной питьевой водой составила 96,9%.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indent="450215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Минская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область занимает второе место в республике по количеству водоемов и водотоков. По данным инвентаризации водных объектов в Минской области насчитывается 1423 водных объекта, из них 630 водотоков, 121 озеро, 24 водохранилища, 416 прудов и 232 родника. По области протекает две большие реки: Березина и Неман, три средние реки: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Вилия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Птичь, Свислочь, остальные водотоки относятся к малым рекам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50215" algn="just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Самое большое по площади белорусское озеро – Нарочь в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Мядельском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районе (79,6 км²). Особое значение имеет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Вилейское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водохранилище (75 км²), которое дает начало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Вилейско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-Минской водной системе</a:t>
            </a: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5621886"/>
            <a:ext cx="1827709" cy="1140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635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0385"/>
            <a:ext cx="698477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есное хозяйство</a:t>
            </a:r>
          </a:p>
          <a:p>
            <a:pPr indent="457200" algn="just"/>
            <a:endParaRPr lang="be-BY" dirty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Площадь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лесов за последние 5 лет выросла почти на 150 тыс. га.</a:t>
            </a:r>
            <a:endParaRPr lang="be-BY" dirty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 сфере лесного хозяйства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выполнены в полном объеме показатели, установленные на 2022 г.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лесистость территории лесного фонда – 40,1%, заготовка древесины с 1 га покрытых лесом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земель – 3,12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5720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протяжении ряда лет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обеспечивается превышение площади создания лесов над их вырубкой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  <a:endParaRPr lang="be-BY" dirty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Сегодня на одного жителя республики приходится почти 1 га покрытых лесом земель и более 200 м</a:t>
            </a:r>
            <a:r>
              <a:rPr lang="ru-RU" baseline="30000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древесного запаса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57200"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2022 г. на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территориях населенных пунктов, сельскохозяйственных объектов, вдоль автомобильных дорог Минской области,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посажено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272 225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шт. древесно-кустарниковой растительности, из них 214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783  деревьев (в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населенных пунктах 83 799 деревьев) и 26 419 кустарников</a:t>
            </a:r>
            <a:endParaRPr lang="be-BY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37040">
            <a:off x="5999234" y="4650301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772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4624"/>
            <a:ext cx="712879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обыча </a:t>
            </a:r>
            <a:r>
              <a:rPr lang="ru-RU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полезных </a:t>
            </a:r>
            <a:r>
              <a:rPr lang="ru-RU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ископаемых</a:t>
            </a:r>
          </a:p>
          <a:p>
            <a:pPr indent="457200" algn="just"/>
            <a:endParaRPr lang="be-BY" sz="700" dirty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 Республике Беларусь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ежегодно обеспечивается прирост запасов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нефти. В 2016–2022 годах в нашей стране было открыто 10 месторождений нефти. Ежегодный объем добычи нефти стабилизировался на уровне 1,7–1,74 млн т. При этом ежегодный прирост запасов превысил уровень добычи нефти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2022 году выполнены</a:t>
            </a:r>
            <a:r>
              <a:rPr lang="be-BY" i="1" dirty="0">
                <a:latin typeface="Times New Roman" pitchFamily="18" charset="0"/>
                <a:cs typeface="Times New Roman" pitchFamily="18" charset="0"/>
              </a:rPr>
              <a:t>, в том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числе, поисковые работы на участках, перспективных на выявление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месторождений базальтов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в Пинском и Ивановском районах Брестской области, выполнена детальная разведка месторождения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мергельно-меловых пород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в Волковысском районе Гродненской области и др. Кроме того, вскрыты породы, обогащенные редкоземельными элементами и содержащие повышенные концентрации серебра, золота и палладия.</a:t>
            </a:r>
            <a:endParaRPr lang="be-BY" dirty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территории Минской области находится 411 месторождений полезных ископаемых, в том числе 160 месторождений песчано-гравийной смеси и песка, 18 торфа, 18 глины и суглинков, 11 сапропелей, 2 мела и по 1 месторождению горючих сланцев, железной руды, каменной и калийной соли, а также 120 месторождений пресной воды и 78 минеральной.</a:t>
            </a:r>
            <a:endParaRPr lang="be-BY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54621">
            <a:off x="6434540" y="5393473"/>
            <a:ext cx="2555856" cy="13690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646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4624"/>
            <a:ext cx="7416824" cy="6408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Отходы производства</a:t>
            </a:r>
          </a:p>
          <a:p>
            <a:pPr indent="457200" algn="just"/>
            <a:endParaRPr lang="be-BY" dirty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 связи с постоянным увеличением образования отходов производства в Беларуси определены основные подходы по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повышению эффективности системы обращения с твердыми коммунальными отходами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вторичными материальными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ресурсами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indent="457200"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2022 году в целом по стране установлено более 9,4 тыс. контейнеров для сбора отходов, в том числе передано в пользование домохозяйствам порядка 3 тыс. контейнеров для раздельного сбора, приобретено 59 мусоровозов. </a:t>
            </a:r>
            <a:endParaRPr lang="be-BY" dirty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i="1" dirty="0">
                <a:latin typeface="Times New Roman" pitchFamily="18" charset="0"/>
                <a:cs typeface="Times New Roman" pitchFamily="18" charset="0"/>
              </a:rPr>
              <a:t>Расширена сеть пунктов приема (заготовки) ВМР. В течение </a:t>
            </a:r>
            <a:br>
              <a:rPr lang="ru-RU" i="1" dirty="0">
                <a:latin typeface="Times New Roman" pitchFamily="18" charset="0"/>
                <a:cs typeface="Times New Roman" pitchFamily="18" charset="0"/>
              </a:rPr>
            </a:br>
            <a:r>
              <a:rPr lang="ru-RU" i="1" dirty="0">
                <a:latin typeface="Times New Roman" pitchFamily="18" charset="0"/>
                <a:cs typeface="Times New Roman" pitchFamily="18" charset="0"/>
              </a:rPr>
              <a:t>2022 года открыто 54 новых пункта приема (заготовки) ВМР от населения. На данный момент функционирует 1683 приемных пункта, в том числе 1413 стационарных и 270 передвижных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57200" algn="just"/>
            <a:r>
              <a:rPr lang="ru-RU" i="1" dirty="0">
                <a:latin typeface="Times New Roman" pitchFamily="18" charset="0"/>
                <a:cs typeface="Times New Roman" pitchFamily="18" charset="0"/>
              </a:rPr>
              <a:t>По информации Минприроды,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уровень использования ТКО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по итогам 2022 года в целом по стране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составил 32%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(для сравнения: в</a:t>
            </a:r>
            <a:br>
              <a:rPr lang="ru-RU" i="1" dirty="0">
                <a:latin typeface="Times New Roman" pitchFamily="18" charset="0"/>
                <a:cs typeface="Times New Roman" pitchFamily="18" charset="0"/>
              </a:rPr>
            </a:br>
            <a:r>
              <a:rPr lang="ru-RU" i="1" dirty="0">
                <a:latin typeface="Times New Roman" pitchFamily="18" charset="0"/>
                <a:cs typeface="Times New Roman" pitchFamily="18" charset="0"/>
              </a:rPr>
              <a:t>2012 году этот уровень был 10%). По этому показателю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Беларусь – лидер среди стран СНГ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одновременно мы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опережаем некоторые европейские страны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(Болгарию и Румынию), находимся на таком же уровне, как Греция и Турция.</a:t>
            </a:r>
            <a:endParaRPr lang="be-BY" dirty="0">
              <a:latin typeface="Times New Roman" pitchFamily="18" charset="0"/>
              <a:cs typeface="Times New Roman" pitchFamily="18" charset="0"/>
            </a:endParaRPr>
          </a:p>
          <a:p>
            <a:endParaRPr lang="be-BY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5589240"/>
            <a:ext cx="2774082" cy="1162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7948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727280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Международное сотрудничество Республики Беларусь по </a:t>
            </a:r>
            <a:endParaRPr lang="ru-RU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вопросам </a:t>
            </a:r>
            <a:r>
              <a:rPr lang="ru-RU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обеспечения экологической и </a:t>
            </a:r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биологической</a:t>
            </a:r>
          </a:p>
          <a:p>
            <a:pPr indent="457200" algn="just"/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безопасности</a:t>
            </a:r>
            <a:endParaRPr lang="be-BY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endParaRPr lang="ru-RU" i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 числе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подписанных Республикой Беларусь конвенций и протоколов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indent="457200" algn="just"/>
            <a:endParaRPr lang="be-BY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Конвенция о трансграничном загрязнении воздуха на большие расстояния;</a:t>
            </a:r>
            <a:endParaRPr lang="be-BY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Протокол об ограничении выбросов оксидов азота или их трансграничных потоков к Конвенции 1979 г. о трансграничном загрязнении воздуха на большие расстояния;</a:t>
            </a:r>
            <a:endParaRPr lang="be-BY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Венская конвенция об охране озонового слоя;</a:t>
            </a:r>
            <a:endParaRPr lang="be-BY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Монреальский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протокол по веществам, разрушающим озоновый слой;</a:t>
            </a:r>
            <a:endParaRPr lang="be-BY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Конвенция об оценке воздействия на окружающую среду в трансграничном контексте;</a:t>
            </a:r>
            <a:endParaRPr lang="be-BY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Рамочная Конвенция ООН об изменении климата;</a:t>
            </a:r>
            <a:endParaRPr lang="be-BY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Конвенция ООН о биологическом разнообразии;</a:t>
            </a:r>
            <a:endParaRPr lang="be-BY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Конвенция о международной торговле видами дикой фауны и флоры, находящимися под угрозой исчезновения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Конвенции о запрещении разработки, производства и накопления запасов бактериологического (биологического) и токсинного оружия и об их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уничтожении.</a:t>
            </a:r>
            <a:endParaRPr lang="be-BY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05021">
            <a:off x="7475850" y="216042"/>
            <a:ext cx="1495265" cy="1220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504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691276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Повышение уровня экологической культуры в белорусском </a:t>
            </a:r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обществе</a:t>
            </a:r>
          </a:p>
          <a:p>
            <a:pPr indent="457200" algn="just"/>
            <a:endParaRPr lang="be-BY" dirty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равила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экологического поведения человека в быту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indent="457200" algn="just"/>
            <a:endParaRPr lang="be-BY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переход от транспортных средств с двигателем внутреннего сгорания, потребляющих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невозобновляемые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ресурсы и загрязняющих окружающую среду, к более безопасным и экологически чистым видам автотранспорта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(например, электромобиль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правильная эксплуатация и утилизация шин с целью дальнейшей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переработки;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установка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приборов учета воды;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замена устаревших неэффективных приборов домашнего обихода на современные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(чайники, утюги, лампочки, системы обогрева и т.д.)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  <a:endParaRPr lang="be-BY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раздельный сбор твердых коммунальных отходов, в том числе отработанных элементов питания;</a:t>
            </a:r>
            <a:endParaRPr lang="be-BY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использование качественных и экологически чистых строительных и отделочных материалов при возведении любых построек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(дома, бани и т.д.)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  <a:endParaRPr lang="be-BY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отказ от применения одноразовой пластиковой посуды и др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be-BY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548680"/>
            <a:ext cx="1721691" cy="878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093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81088">
            <a:off x="7160459" y="5328883"/>
            <a:ext cx="1803748" cy="1202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776" y="116632"/>
            <a:ext cx="734481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Экологическая тематика интегрирована в учебные программы учреждений образования.</a:t>
            </a:r>
            <a:endParaRPr lang="be-BY" dirty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Эффективно зарекомендовала себя такая форма внеклассной работы, как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школьное лесничество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(почти 4 тыс. ребят по всей стране)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  <a:endParaRPr lang="be-BY" dirty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С 2019 года в белорусских школах реализуется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инновационный проект «Зеленые классы белорусской столицы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..</a:t>
            </a:r>
            <a:endParaRPr lang="be-BY" dirty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 2015 году на базе лицея при Университете гражданской защиты МЧС был создан первый в Беларуси образовательный центр безопасности.</a:t>
            </a:r>
            <a:endParaRPr lang="be-BY" dirty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Сегодня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в стране действуют 10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территориальных центров безопасности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 За последних два года в центрах прошли обучение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более 255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тыс. детей. Аналоги подобных центров безопасности в странах СНГ отсутствуют.</a:t>
            </a:r>
            <a:endParaRPr lang="be-BY" dirty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 2021 году в 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Минске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создан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Образовательный центр безопасности жизнедеятельности МЧС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i="1" dirty="0">
                <a:latin typeface="Times New Roman" pitchFamily="18" charset="0"/>
                <a:cs typeface="Times New Roman" pitchFamily="18" charset="0"/>
              </a:rPr>
              <a:t>В Центре расположено 37 интерактивных обучающих площадок по транспортной безопасности, безопасности при чрезвычайных ситуациях, гражданской обороне, пожарной и экологической, а также криминальной безопасности, здоровому образу жизни, опасным метеорологическим явлениям, атомной, радиационной, промышленной безопасности. </a:t>
            </a:r>
            <a:endParaRPr lang="be-BY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05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7693"/>
            <a:ext cx="813690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i="1" dirty="0">
                <a:latin typeface="Times New Roman" pitchFamily="18" charset="0"/>
                <a:cs typeface="Times New Roman" pitchFamily="18" charset="0"/>
              </a:rPr>
              <a:t>Ежегодно проводятся свыше 20 республиканских акций и конкурсов природоохранной направленности (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«Час Земли», «День Матери-Земли», «День без автомобиля», «Посади свое дерево», «Вместе за чистую и зеленую страну», «Чистый водоем»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конкурсы на лучшее обустройство и содержание мест пользования поверхностными водными объектами для рекреации, спорта и туризма и др.). </a:t>
            </a:r>
            <a:endParaRPr lang="be-BY" dirty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i="1" dirty="0">
                <a:latin typeface="Times New Roman" pitchFamily="18" charset="0"/>
                <a:cs typeface="Times New Roman" pitchFamily="18" charset="0"/>
              </a:rPr>
              <a:t>С 1 марта 2023 г. стартовала новая экологическая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кампания «Мирный созидательный труд во благо чистой и зеленой страны!»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be-BY" dirty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i="1" dirty="0">
                <a:latin typeface="Times New Roman" pitchFamily="18" charset="0"/>
                <a:cs typeface="Times New Roman" pitchFamily="18" charset="0"/>
              </a:rPr>
              <a:t>В 2023 году состоится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XVII Республиканский экологический форум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и II Международная специализированная экологическая выставка ECOLOGY EXPO –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2023</a:t>
            </a:r>
            <a:endParaRPr lang="be-BY" b="1" dirty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i="1" dirty="0">
                <a:latin typeface="Times New Roman" pitchFamily="18" charset="0"/>
                <a:cs typeface="Times New Roman" pitchFamily="18" charset="0"/>
              </a:rPr>
              <a:t>Для обучающихся учреждений общего среднего образования и дополнительного образования детей и молодежи УО «Республиканский центр экологии и краеведения» проводятся информационно-образовательные мероприятия, экологические конкурсы по вопросам «зеленой» экономики (включая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республиканский Молодежный форум «Зеленая» экономика – успешное будущее»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). Успешно реализован ряд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студенческих экологических инициатив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по раздельному сбору отходов и других вторичных материальных ресурсов.</a:t>
            </a:r>
            <a:endParaRPr lang="be-BY" i="1" dirty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i="1" dirty="0">
                <a:latin typeface="Times New Roman" pitchFamily="18" charset="0"/>
                <a:cs typeface="Times New Roman" pitchFamily="18" charset="0"/>
              </a:rPr>
              <a:t>В рамках развития молодежных общественно значимых инициатив ежегодно проводятся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областной конкурс «Сохраним природу вместе»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по созданию экологических видеороликов среди учреждений образования Минской области,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областной конкурс по сбору макулатуры «Сдай макулатуру – спаси дерево!».</a:t>
            </a:r>
            <a:endParaRPr lang="be-BY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46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068960"/>
            <a:ext cx="76322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0" dirty="0">
              <a:ln w="11430"/>
              <a:solidFill>
                <a:schemeClr val="accent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047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8352928" cy="6670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6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1600" b="1" dirty="0">
                <a:solidFill>
                  <a:schemeClr val="accent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Экологическая </a:t>
            </a:r>
            <a:r>
              <a:rPr lang="ru-RU" sz="1600" b="1" dirty="0" smtClean="0">
                <a:solidFill>
                  <a:schemeClr val="accent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сфера</a:t>
            </a:r>
          </a:p>
          <a:p>
            <a:pPr indent="450215" algn="just">
              <a:lnSpc>
                <a:spcPct val="106000"/>
              </a:lnSpc>
              <a:spcBef>
                <a:spcPts val="600"/>
              </a:spcBef>
              <a:spcAft>
                <a:spcPts val="0"/>
              </a:spcAft>
            </a:pPr>
            <a:endParaRPr lang="ru-RU" sz="4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450215" algn="just">
              <a:lnSpc>
                <a:spcPct val="106000"/>
              </a:lnSpc>
              <a:spcAft>
                <a:spcPts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Основные 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источники воздействий на окружающую среду связаны с энергетикой </a:t>
            </a:r>
            <a:r>
              <a:rPr lang="ru-RU" sz="16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(испарение парниковых газов)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химической промышленностью </a:t>
            </a:r>
            <a:r>
              <a:rPr lang="ru-RU" sz="16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(образование крупнотоннажных отходов производства)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транспортом </a:t>
            </a:r>
            <a:r>
              <a:rPr lang="ru-RU" sz="16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(выбросы загрязняющих веществ в атмосферу)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нефтехимией </a:t>
            </a:r>
            <a:r>
              <a:rPr lang="ru-RU" sz="16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(выбросы загрязняющих веществ в атмосферу)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жилищно-коммунальным хозяйством </a:t>
            </a:r>
            <a:r>
              <a:rPr lang="ru-RU" sz="16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(сброс сточных вод)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интенсивным сельским хозяйством </a:t>
            </a:r>
            <a:r>
              <a:rPr lang="ru-RU" sz="16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(деградация почв, образование животноводческих стоков)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неустойчивым ведением лесного хозяйства </a:t>
            </a:r>
            <a:r>
              <a:rPr lang="ru-RU" sz="16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(рубка леса</a:t>
            </a:r>
            <a:r>
              <a:rPr lang="ru-RU" sz="16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indent="450215" algn="just">
              <a:lnSpc>
                <a:spcPct val="106000"/>
              </a:lnSpc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Всемирная метеорологическая организация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указывает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то, что в ближайшие несколько лет человечество столкнется с еще большим потеплением атмосферы.</a:t>
            </a:r>
          </a:p>
          <a:p>
            <a:pPr indent="450215" algn="just">
              <a:lnSpc>
                <a:spcPct val="106000"/>
              </a:lnSpc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Неблагоприятные метеорологические и климатические условия являются причиной сокращения производственного потенциала мирового сельского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хозяйства. Агропродовольственные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системы подвержены серьезному влиянию различных стрессов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(нашествия вредителей, вспышки болезней, нехватка воды, истощение природных ресурсов и др.)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Ограниченность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истощение природных ресурсов – еще одна серьезная экологическая проблема. Речь идет не только о полезных ископаемых, а обо всех компонентах природы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(животные и растения, леса, плодородная почва, пресная чистая вода)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Это приводит к уничтожению природных экосистем, вымиранию животных и гибели растений.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Во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многих регионах планеты уже сейчас наблюдается нехватка питьевой воды и дефицит продовольствия.</a:t>
            </a:r>
          </a:p>
          <a:p>
            <a:pPr indent="450215" algn="just">
              <a:lnSpc>
                <a:spcPct val="106000"/>
              </a:lnSpc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то время как одни регионы страдают от нехватки воды, другие подвергаются катастрофическим наводнениям.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450215" algn="just">
              <a:lnSpc>
                <a:spcPct val="106000"/>
              </a:lnSpc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Нарушается экологическое равновесие, одни биологические виды вытесняются другими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84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0011"/>
            <a:ext cx="7128791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Биологическая сфера</a:t>
            </a:r>
          </a:p>
          <a:p>
            <a:pPr indent="457200" algn="just"/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При производстве продовольствия, кормов и семенного материала все более важным генетическим ресурсом становятся генетически модифицированные организмы (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организм, генотип которого был искусственно изменен при помощи методов генной инженерии). 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оявление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новых биотехнологий несет определенную угрозу благополучию населения. Например, серьезным вызовом является бесконтрольная научная деятельность по созданию генетически модифицированных организмов и микроорганизмов, полученных методами синтетической биологии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(следующий шаг в развитии генной инженерии от модификации или перемещения нескольких генов между организмами к построению уникальных биологических систем с «запрограммированными» функциями и свойствами)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Одновременно возрастают риски возникновения и распространения патогенных биологических агентов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вследствие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естественных процессов либо преднамеренного их создания в результате быстрого развития биотехнологий, имеющих потенциал двойного применения.</a:t>
            </a:r>
            <a:endParaRPr lang="be-BY" dirty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Угрозой могут также стать древние микроорганизмы, потенциально патогенные для человека, высвобождаемые в результате таяния льдов Арктики и Антарктики. 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71215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7693"/>
            <a:ext cx="820891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Экологическая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безопасность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– состояние защищенности окружающей среды, жизни и здоровья граждан от угроз, возникающих в результате антропогенных воздействий, а также факторов, процессов и явлений природного и техногенного характера.</a:t>
            </a:r>
            <a:endParaRPr lang="be-BY" dirty="0">
              <a:latin typeface="Times New Roman" pitchFamily="18" charset="0"/>
              <a:cs typeface="Times New Roman" pitchFamily="18" charset="0"/>
            </a:endParaRPr>
          </a:p>
          <a:p>
            <a:pPr indent="450000"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Стратегия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области охраны окружающей среды Республики Беларусь на период до 2035 года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утверждена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24 декабря 2021 г. приказом Министерства природных ресурсов и охраны окружающей среды Республики Беларусь.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indent="4500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Совета Министров Республики Беларусь от 19 февраля 2021 г. № 99 утверждена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«Охрана окружающей среды и устойчивое использование природных ресурсов» на 2021–2025 годы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национальным интересам в экологической сфере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относятся: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сохранение благоприятной окружающей среды для жизнедеятельности населения;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преодоление негативных последствий радиоактивного загрязнения территории страны и иных чрезвычайных ситуаций, реабилитация экологически нарушенных территорий;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экологически ориентированное социально-экономическое развитие государства;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рациональное (устойчивое) использование природно-ресурсного потенциала, а также сохранение биологического и ландшафтного разнообразия, экологического равновесия природных систем;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адаптация к изменению климата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699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748883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Биологическая безопасность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– состояние защищенности населения, животных и растений, окружающей среды от воздействия опасных биологических факторов, при котором обеспечивается допустимый уровень биологического риска.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Концепция национальной системы обеспечения биологической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безопасности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утверждена </a:t>
            </a:r>
            <a:r>
              <a:rPr lang="ru-RU" spc="-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постановлением Совета Министров Республики Беларусь от 22 марта 2022 г.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№ 161.</a:t>
            </a:r>
            <a:endParaRPr lang="ru-RU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В соответствии с проектом новой Концепции национальной безопасности Республики Беларусь </a:t>
            </a:r>
            <a: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национальными интересами в области биологической безопасности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являются:</a:t>
            </a:r>
            <a:endParaRPr lang="ru-RU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обеспечение санитарно-эпидемиологического благополучия населения, предотвращение недопустимых потерь сельскохозяйственных животных и растений от заразных болезней и вредителей;</a:t>
            </a:r>
            <a:endParaRPr lang="ru-RU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развитие контролируемых биотехнологий, обеспечения соответствия продовольствия и растительной продукции национальным и международным санитарно-эпидемиологическим, ветеринарно-санитарным и фитосанитарным требованиям;</a:t>
            </a:r>
            <a:endParaRPr lang="ru-RU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регулирование распространения и численности агрессивных чужеродных видов животных и растений;</a:t>
            </a:r>
            <a:endParaRPr lang="ru-RU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укрепление международных и региональных механизмов обеспечения биологической безопасности.</a:t>
            </a:r>
            <a:endParaRPr lang="ru-RU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32528"/>
          <a:stretch/>
        </p:blipFill>
        <p:spPr>
          <a:xfrm>
            <a:off x="7625482" y="4823736"/>
            <a:ext cx="1516701" cy="20288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550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5277" y="116632"/>
            <a:ext cx="1378723" cy="13335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7920880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Достижения Республики Беларусь в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сфере экологической безопасности</a:t>
            </a:r>
            <a:endParaRPr lang="ru-RU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indent="457200" algn="just"/>
            <a:r>
              <a:rPr lang="ru-RU" b="1" i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атмосферный </a:t>
            </a:r>
            <a:r>
              <a:rPr lang="ru-RU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воздух</a:t>
            </a:r>
          </a:p>
          <a:p>
            <a:pPr indent="45720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Согласно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Парижскому соглашению Беларусь взяла на себя обязательства к 2030 году уменьшить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выбросы парниковых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газов на 28% по сравнению с 1990 годом.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i="1" dirty="0">
                <a:latin typeface="Times New Roman" pitchFamily="18" charset="0"/>
                <a:cs typeface="Times New Roman" pitchFamily="18" charset="0"/>
              </a:rPr>
              <a:t>В структуре выбросов загрязняющих веществ в атмосферный воздух от стационарных источников по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видaм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экономичeской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деятeльности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дoля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обрабатывающeй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промышлeнности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составляeт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33,5%,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сeльского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хoзяйства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38,0%,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снабжeние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элeктроэнергией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газoм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пaром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гoрячей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вoдой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18,9%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транспoртная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деятельнoсть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4,8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%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нa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oстальные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виды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дeятельности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прихoдится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4,8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%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 2020 году Республика Беларусь сократила выбросы парниковых газов на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38,9%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 с учетом сектора «Землепользование, изменение землепользования и лесное хозяйство» – на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56,3%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 уровню 1990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года. </a:t>
            </a:r>
          </a:p>
          <a:p>
            <a:pPr indent="457200"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Согласно данным Кадастра возобновляемых  источников энергии в Минской области функционирует 118 установок, работающих от возобновляемых источников энергии (24,5% от установок республики), из них 13 установок по использованию энергии ветра, 26 – по использованию энергии солнца, 17 – по использованию энергии движения водных потоков, 32 – по использованию энергии в результате сжигания биогаза и 30 установок по получению энергии в результате сжигания биомассы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01189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76683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Для сокращения выбросов от мобильных источников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2022 году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г. Солигорске в рамках реализации Концепции развития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велодвижения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введены в эксплуатацию дополнительная сеть велодорожек,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велопарковки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около объектов торговли, парка отдыха, спортивных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объектов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подъезде к г. Логойску построена новая вело-пешеходная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дорожка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г. Старые Дороги устроена вело-пешеходная дорожка на проезде от ул. Московская до ГУ «Дом-интернат для престарелых и инвалидов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г. Столбцы устроено 2 велодорожки протяженностью 1400м и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860м;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Мядельском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районе в курортном поселке Нарочь введена в эксплуатацию новая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велодорожка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be-BY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Любань построены 2 парковки для велосипедов по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ул.Ленина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ул.Первомайская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57200" algn="just"/>
            <a:endParaRPr lang="be-BY" dirty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 данном направлении значительная работа проводится в части проведения акций и мероприятий, основной целью которых является привлечение внимания общественности, населения к проблемам загрязнения атмосферного воздуха выбросами от мобильных источников (Всемирный день без автомобиля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- 22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сентября).</a:t>
            </a:r>
            <a:endParaRPr lang="be-BY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320" y="5373216"/>
            <a:ext cx="1378723" cy="13335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615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256" y="5425785"/>
            <a:ext cx="2148322" cy="14322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712879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емельные </a:t>
            </a:r>
            <a:r>
              <a:rPr lang="ru-RU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ресурсы и </a:t>
            </a:r>
            <a:r>
              <a:rPr lang="ru-RU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почвы</a:t>
            </a:r>
          </a:p>
          <a:p>
            <a:pPr indent="457200" algn="just"/>
            <a:endParaRPr lang="be-BY" dirty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 земельном фонде Беларуси преобладают два вида земель: сельскохозяйственные и лесные, которые занимают, соответственно,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40,4%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42,7%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территории страны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Естественно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возобновляемые болотные массивы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1 348 болот общей площадью около 863 тыс. га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57200"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i="1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территории Минской области передано под охрану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68 биотопов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включающих в себя болота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на общей площади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свыше 13,1 тыс.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га</a:t>
            </a:r>
          </a:p>
          <a:p>
            <a:pPr indent="457200" algn="just"/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 Минской области насчитывается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278 особо охраняемых природных территории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(далее – ООПТ), общая площадь которых равна более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306,2 тыс. га или 7,7 %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от площади территории области. </a:t>
            </a:r>
            <a:endParaRPr lang="be-BY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endParaRPr lang="be-BY" i="1" dirty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ООПТ области представлено: 1 заповедник (Березинский биосферный), 1 национальный парк (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Нарочанский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), 23 заказника республиканского значения, 49 заказников местного значения, 85 памятников природы республиканского и 119 местного значения.</a:t>
            </a:r>
            <a:r>
              <a:rPr lang="ru-RU" dirty="0" smtClean="0"/>
              <a:t> 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8183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16632"/>
            <a:ext cx="72008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иологическое разнообразие</a:t>
            </a:r>
          </a:p>
          <a:p>
            <a:pPr indent="457200" algn="just"/>
            <a:endParaRPr lang="be-BY" dirty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Среди основных экологических проблем современности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сокращение разнообразия видов и экологических систем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занимает особое место.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Красный список Всемирного союза охраны природы включено более 17 000 видов редких и находящихся под угрозой исчезновения диких животных и дикорастущих растений. Под угрозой исчезновения находятся около 21 процента видов млекопитающих, 30 процентов амфибий, 12 процентов птиц, 28 процентов рептилий, 37 процентов пресноводных рыб, 35 процентов беспозвоночных и 70 процентов дикорастущих растений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57200"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e-BY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</a:t>
            </a:r>
            <a:r>
              <a:rPr lang="be-BY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4-е издание Красной книги Республики Беларусь включено 202 вида диких животных и 303 вида дикорастущих растений. </a:t>
            </a:r>
            <a:endParaRPr lang="be-BY" dirty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endParaRPr lang="be-BY" dirty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территории Минской области передано под охрану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317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мест обитания диких животных и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885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мест произрастания дикорастущих растений, включенных в Красную книгу Республики Беларусь, а также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166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типичных и (или) редких природных ландшафта и биотопа на общей площади свыше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17,0 тыс. га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be-BY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30891">
            <a:off x="7259613" y="5474857"/>
            <a:ext cx="1737729" cy="115219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05292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1999</TotalTime>
  <Words>2092</Words>
  <Application>Microsoft Office PowerPoint</Application>
  <PresentationFormat>Экран (4:3)</PresentationFormat>
  <Paragraphs>141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КОЛОМИЙЦЕВА Юлия Александровна</cp:lastModifiedBy>
  <cp:revision>171</cp:revision>
  <dcterms:created xsi:type="dcterms:W3CDTF">2019-12-03T08:31:08Z</dcterms:created>
  <dcterms:modified xsi:type="dcterms:W3CDTF">2023-06-14T12:14:22Z</dcterms:modified>
</cp:coreProperties>
</file>