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6C93E2"/>
    <a:srgbClr val="00CC00"/>
    <a:srgbClr val="003300"/>
    <a:srgbClr val="003399"/>
    <a:srgbClr val="2A62D1"/>
    <a:srgbClr val="2814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85FB-157E-483A-9631-4906A2BE7575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48BE6-6038-49BB-9CDC-47B392281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3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1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3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9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7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2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88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5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51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05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1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8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09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8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2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3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6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4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1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Freeform 15" descr="business now"/>
          <p:cNvSpPr>
            <a:spLocks/>
          </p:cNvSpPr>
          <p:nvPr/>
        </p:nvSpPr>
        <p:spPr bwMode="ltGray">
          <a:xfrm>
            <a:off x="-14288" y="4292600"/>
            <a:ext cx="9164638" cy="2592388"/>
          </a:xfrm>
          <a:custGeom>
            <a:avLst/>
            <a:gdLst>
              <a:gd name="T0" fmla="*/ 9 w 5773"/>
              <a:gd name="T1" fmla="*/ 633 h 1633"/>
              <a:gd name="T2" fmla="*/ 1710 w 5773"/>
              <a:gd name="T3" fmla="*/ 1182 h 1633"/>
              <a:gd name="T4" fmla="*/ 5773 w 5773"/>
              <a:gd name="T5" fmla="*/ 0 h 1633"/>
              <a:gd name="T6" fmla="*/ 5773 w 5773"/>
              <a:gd name="T7" fmla="*/ 1633 h 1633"/>
              <a:gd name="T8" fmla="*/ 0 w 5773"/>
              <a:gd name="T9" fmla="*/ 1630 h 1633"/>
              <a:gd name="T10" fmla="*/ 9 w 5773"/>
              <a:gd name="T11" fmla="*/ 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74" y="660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-15875" y="0"/>
            <a:ext cx="9155113" cy="6124575"/>
            <a:chOff x="-9" y="0"/>
            <a:chExt cx="5778" cy="3858"/>
          </a:xfrm>
        </p:grpSpPr>
        <p:sp>
          <p:nvSpPr>
            <p:cNvPr id="3081" name="Freeform 9" descr="Small grid"/>
            <p:cNvSpPr>
              <a:spLocks/>
            </p:cNvSpPr>
            <p:nvPr userDrawn="1"/>
          </p:nvSpPr>
          <p:spPr bwMode="ltGray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ltGray">
            <a:xfrm>
              <a:off x="-9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63AB0A69-99A3-4FB6-AA6C-1FFF59D5E4DF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/>
              <a:t>Company</a:t>
            </a:r>
          </a:p>
          <a:p>
            <a:r>
              <a:rPr lang="en-US" altLang="ru-RU" sz="2600" b="1"/>
              <a:t>LOGO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CD56-0AF1-4926-A0B0-96B19CAD2F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9007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200D-440D-4E0C-9098-E93B8ADC4D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671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C24DBF0-A220-4D22-BEF4-1CFECD90FC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1820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F19B4-29E6-49A8-B53C-B798EE1689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224989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9C6D-B5BB-44AB-AC13-D114361F69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79763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4CD7-9132-4C7D-81B1-F72551EE5A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983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2055B-2D59-4125-8633-39B33F652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33724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06C4-2B70-4278-95C2-88D1A5AAEB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05095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B5F59-BF17-4D95-9792-EB120C6212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5581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EEA2-7178-4DEC-A757-5EFB25C25A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0769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E25BA-4C8F-476D-8B36-CABDFF5976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71699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11113" y="-22225"/>
            <a:ext cx="9156701" cy="6432550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ltGray">
          <a:xfrm>
            <a:off x="-25400" y="5256213"/>
            <a:ext cx="9169400" cy="1601787"/>
          </a:xfrm>
          <a:custGeom>
            <a:avLst/>
            <a:gdLst>
              <a:gd name="T0" fmla="*/ 9 w 5776"/>
              <a:gd name="T1" fmla="*/ 426 h 1009"/>
              <a:gd name="T2" fmla="*/ 1773 w 5776"/>
              <a:gd name="T3" fmla="*/ 710 h 1009"/>
              <a:gd name="T4" fmla="*/ 5776 w 5776"/>
              <a:gd name="T5" fmla="*/ 0 h 1009"/>
              <a:gd name="T6" fmla="*/ 5771 w 5776"/>
              <a:gd name="T7" fmla="*/ 1009 h 1009"/>
              <a:gd name="T8" fmla="*/ 0 w 5776"/>
              <a:gd name="T9" fmla="*/ 1007 h 1009"/>
              <a:gd name="T10" fmla="*/ 9 w 5776"/>
              <a:gd name="T11" fmla="*/ 42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6" h="1009">
                <a:moveTo>
                  <a:pt x="9" y="426"/>
                </a:moveTo>
                <a:cubicBezTo>
                  <a:pt x="80" y="445"/>
                  <a:pt x="759" y="661"/>
                  <a:pt x="1773" y="710"/>
                </a:cubicBezTo>
                <a:cubicBezTo>
                  <a:pt x="2788" y="758"/>
                  <a:pt x="4177" y="622"/>
                  <a:pt x="5776" y="0"/>
                </a:cubicBezTo>
                <a:lnTo>
                  <a:pt x="5771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741658-442E-4756-B9E9-1AF91DC1176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874639"/>
          </a:xfrm>
        </p:spPr>
        <p:txBody>
          <a:bodyPr/>
          <a:lstStyle/>
          <a:p>
            <a:r>
              <a:rPr lang="ru-RU" altLang="ru-RU" dirty="0" smtClean="0"/>
              <a:t>СОЦИАЛЬНАЯ БЕЗОПАСНОСТЬ:</a:t>
            </a:r>
            <a:br>
              <a:rPr lang="ru-RU" altLang="ru-RU" dirty="0" smtClean="0"/>
            </a:br>
            <a:r>
              <a:rPr lang="ru-RU" altLang="ru-RU" dirty="0" smtClean="0"/>
              <a:t>ОСНОВНЫЕ ПРИНЦИПЫ </a:t>
            </a:r>
            <a:br>
              <a:rPr lang="ru-RU" altLang="ru-RU" dirty="0" smtClean="0"/>
            </a:br>
            <a:r>
              <a:rPr lang="ru-RU" altLang="ru-RU" dirty="0" smtClean="0"/>
              <a:t>И ПРИОРИТЕТЫ</a:t>
            </a:r>
          </a:p>
        </p:txBody>
      </p:sp>
      <p:sp>
        <p:nvSpPr>
          <p:cNvPr id="3" name="Овал 2"/>
          <p:cNvSpPr/>
          <p:nvPr/>
        </p:nvSpPr>
        <p:spPr>
          <a:xfrm rot="20711446">
            <a:off x="291824" y="480834"/>
            <a:ext cx="1999778" cy="100811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951199" cy="8504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1" y="2276872"/>
            <a:ext cx="4248473" cy="19442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январь–июль 2023 г. номинальная начисленная среднемесячная заработная плата работников составила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1 </a:t>
            </a:r>
            <a:r>
              <a:rPr lang="ru-RU" b="1" u="sng" dirty="0"/>
              <a:t>816,9 рубля или 115% </a:t>
            </a:r>
            <a:r>
              <a:rPr lang="ru-RU" b="1" dirty="0"/>
              <a:t>по сравнению с соответствующим периодом 2022 года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2480" y="1458199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3" y="1458199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8024" y="2276872"/>
            <a:ext cx="4248473" cy="19442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январь–июль 2023 г. номинальная начисленная среднемесячная заработная плата работников составила </a:t>
            </a:r>
            <a:br>
              <a:rPr lang="ru-RU" b="1" dirty="0"/>
            </a:br>
            <a:r>
              <a:rPr lang="ru-RU" b="1" u="sng" dirty="0"/>
              <a:t>1 553,5 рубля или 117,0% </a:t>
            </a:r>
            <a:r>
              <a:rPr lang="ru-RU" b="1" dirty="0"/>
              <a:t>по сравнению с соответствующим периодом 2022 года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511" y="4475528"/>
            <a:ext cx="4248473" cy="15457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Ее реальный размер за семь месяцев 2023 г. по отношению к соответствующему периоду 2022 года составил 108,4%,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8022" y="4475528"/>
            <a:ext cx="4248473" cy="15457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Ее реальный размер за </a:t>
            </a:r>
            <a:r>
              <a:rPr lang="ru-RU" sz="2000" b="1" dirty="0" smtClean="0"/>
              <a:t>семь </a:t>
            </a:r>
            <a:r>
              <a:rPr lang="ru-RU" sz="2000" b="1" dirty="0"/>
              <a:t>месяцев 2023 г. по отношению к соответствующему периоду 2022 года составил 110,8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0076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3480559"/>
            <a:ext cx="4499992" cy="334717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480" y="1458199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мае и сентябре текущего года были произведены перерасчеты трудовых </a:t>
            </a:r>
            <a:r>
              <a:rPr lang="ru-RU" sz="2000" b="1" dirty="0" smtClean="0"/>
              <a:t>пенсий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276872"/>
            <a:ext cx="8964489" cy="23042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средний размер пенсии по возрасту (неработающего пенсионера) составил 692,3 рубля или 118% к аналогичному периоду 2022 года, в сентябре – 736,6 рубля. Ее реальный размер в январе–июле 2023 г. по отношению к аналогичному периоду прошлого года составил 112,8%, в июле – 117,3%.</a:t>
            </a:r>
          </a:p>
        </p:txBody>
      </p:sp>
    </p:spTree>
    <p:extLst>
      <p:ext uri="{BB962C8B-B14F-4D97-AF65-F5344CB8AC3E}">
        <p14:creationId xmlns:p14="http://schemas.microsoft.com/office/powerpoint/2010/main" val="147613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80" y="1458198"/>
            <a:ext cx="8874016" cy="13947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 январь–июль 2023 г. по отношению к соответствующему периоду 2022 года реальный размер социальных выплат, установленных от бюджета прожиточного минимума в среднем на душу населения, составил 108,1%, в июле 2023 г. – 110,2%.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480" y="3114381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государственная адресная социальная помощь (ГАСП)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480" y="4596683"/>
            <a:ext cx="4265504" cy="2124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273,4 тыс. чел. на сумму 133,5 млн рублей.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первое полугодие 2023 г.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142,3 тыс. чел. на сумму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72,5 </a:t>
            </a:r>
            <a:r>
              <a:rPr lang="ru-RU" sz="2000" b="1" dirty="0"/>
              <a:t>млн рублей.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2480" y="3835923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3835923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1738" y="4596683"/>
            <a:ext cx="4265504" cy="2124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32,5 тыс. чел. на сумму 15,9 млн. рублей.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первое полугодие 2023 г. получателями ГАСП стали 16,6 тыс. чел. на сумму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8,8 </a:t>
            </a:r>
            <a:r>
              <a:rPr lang="ru-RU" sz="2000" b="1" dirty="0"/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6790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992" y="1484784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Бесспорный приоритет социальной политики – забота о ветеранах Великой Отечественной войны.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992" y="2276872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0535" y="2276872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206" y="3068960"/>
            <a:ext cx="4265504" cy="17126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июля 2023 г. </a:t>
            </a:r>
            <a:r>
              <a:rPr lang="ru-RU" sz="2000" b="1" dirty="0" smtClean="0"/>
              <a:t>проживало </a:t>
            </a:r>
            <a:r>
              <a:rPr lang="ru-RU" sz="2000" b="1" dirty="0"/>
              <a:t>1,4 тыс. ветеранов Великой Отечественной войны,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7,3 </a:t>
            </a:r>
            <a:r>
              <a:rPr lang="ru-RU" sz="2000" b="1" dirty="0"/>
              <a:t>тыс. бывших узников фашизма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0535" y="3068960"/>
            <a:ext cx="4265504" cy="17126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июля 2023 г. проживало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145 </a:t>
            </a:r>
            <a:r>
              <a:rPr lang="ru-RU" sz="2000" b="1" dirty="0"/>
              <a:t>ветеранов Великой Отечественной войны,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1,8 </a:t>
            </a:r>
            <a:r>
              <a:rPr lang="ru-RU" sz="2000" b="1" dirty="0"/>
              <a:t>тыс. бывших узников фашизма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70" b="11151"/>
          <a:stretch/>
        </p:blipFill>
        <p:spPr>
          <a:xfrm>
            <a:off x="3535007" y="4657938"/>
            <a:ext cx="2088232" cy="21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1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992" y="1484784"/>
            <a:ext cx="8874016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система социального обслуживания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992" y="2060848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0535" y="2060848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803" y="2551548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146 территориальных центров социального обслуживания населения и 91 дом-интернат для престарелых и инвалидов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2019" y="2551548"/>
            <a:ext cx="4265504" cy="1524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25 </a:t>
            </a:r>
            <a:r>
              <a:rPr lang="ru-RU" sz="2000" b="1" dirty="0"/>
              <a:t>территориальных центров социального обслуживания населения и </a:t>
            </a:r>
            <a:r>
              <a:rPr lang="ru-RU" sz="2000" b="1" dirty="0" smtClean="0"/>
              <a:t>14 домов-интернатов </a:t>
            </a:r>
            <a:r>
              <a:rPr lang="ru-RU" sz="2000" b="1" dirty="0"/>
              <a:t>для престарелых и инвалидов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4095441"/>
            <a:ext cx="4499992" cy="2645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первом полугодии 2023 г. </a:t>
            </a:r>
            <a:r>
              <a:rPr lang="ru-RU" b="1" dirty="0" smtClean="0"/>
              <a:t>охвачено </a:t>
            </a:r>
            <a:r>
              <a:rPr lang="ru-RU" b="1" dirty="0" err="1" smtClean="0"/>
              <a:t>соц.обслуживанием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400" b="1" dirty="0" smtClean="0"/>
              <a:t>161,4</a:t>
            </a:r>
            <a:r>
              <a:rPr lang="ru-RU" b="1" dirty="0" smtClean="0"/>
              <a:t> </a:t>
            </a:r>
            <a:r>
              <a:rPr lang="ru-RU" b="1" dirty="0"/>
              <a:t>тыс. чел.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10% от численности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</a:t>
            </a:r>
            <a:r>
              <a:rPr lang="ru-RU" b="1" dirty="0"/>
              <a:t>и II группы и неработающих пожилых граждан</a:t>
            </a:r>
            <a:r>
              <a:rPr lang="ru-RU" b="1" dirty="0" smtClean="0"/>
              <a:t>).</a:t>
            </a:r>
          </a:p>
          <a:p>
            <a:pPr algn="ctr"/>
            <a:r>
              <a:rPr lang="ru-RU" b="1" dirty="0"/>
              <a:t>Ежегодно, начиная с 2020 года, </a:t>
            </a:r>
            <a:r>
              <a:rPr lang="ru-RU" b="1" dirty="0" smtClean="0"/>
              <a:t>количество </a:t>
            </a:r>
            <a:r>
              <a:rPr lang="ru-RU" b="1" dirty="0"/>
              <a:t>получателей </a:t>
            </a:r>
            <a:r>
              <a:rPr lang="ru-RU" b="1" dirty="0" err="1" smtClean="0"/>
              <a:t>соц.услуг</a:t>
            </a:r>
            <a:r>
              <a:rPr lang="ru-RU" b="1" dirty="0" smtClean="0"/>
              <a:t> </a:t>
            </a:r>
            <a:r>
              <a:rPr lang="ru-RU" b="1" dirty="0"/>
              <a:t>увеличивается в среднем на </a:t>
            </a:r>
            <a:r>
              <a:rPr lang="ru-RU" sz="2400" b="1" dirty="0"/>
              <a:t>4%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1999" y="4107380"/>
            <a:ext cx="4567323" cy="2645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первом полугодии 2023 г. </a:t>
            </a:r>
            <a:r>
              <a:rPr lang="ru-RU" b="1" dirty="0" smtClean="0"/>
              <a:t>охвачено </a:t>
            </a:r>
            <a:r>
              <a:rPr lang="ru-RU" b="1" dirty="0" err="1" smtClean="0"/>
              <a:t>соц.обслуживанием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/>
              <a:t>29</a:t>
            </a:r>
            <a:r>
              <a:rPr lang="ru-RU" b="1" dirty="0"/>
              <a:t> тыс. чел.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10% от численности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</a:t>
            </a:r>
            <a:r>
              <a:rPr lang="ru-RU" b="1" dirty="0"/>
              <a:t>и II группы и неработающих пожилых граждан</a:t>
            </a:r>
            <a:r>
              <a:rPr lang="ru-RU" b="1" dirty="0" smtClean="0"/>
              <a:t>).</a:t>
            </a:r>
          </a:p>
          <a:p>
            <a:pPr algn="ctr"/>
            <a:r>
              <a:rPr lang="ru-RU" b="1" dirty="0"/>
              <a:t>Ежегодно, начиная с 2020 года, </a:t>
            </a:r>
            <a:r>
              <a:rPr lang="ru-RU" b="1" dirty="0" smtClean="0"/>
              <a:t>количество </a:t>
            </a:r>
            <a:r>
              <a:rPr lang="ru-RU" b="1" dirty="0"/>
              <a:t>получателей </a:t>
            </a:r>
            <a:r>
              <a:rPr lang="ru-RU" b="1" dirty="0" err="1" smtClean="0"/>
              <a:t>соц.услуг</a:t>
            </a:r>
            <a:r>
              <a:rPr lang="ru-RU" b="1" dirty="0" smtClean="0"/>
              <a:t> </a:t>
            </a:r>
            <a:r>
              <a:rPr lang="ru-RU" b="1" dirty="0"/>
              <a:t>увеличивается в среднем на </a:t>
            </a:r>
            <a:r>
              <a:rPr lang="ru-RU" sz="2400" b="1" dirty="0"/>
              <a:t>6%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022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992" y="1412776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Одно из ключевых направлений социальной политики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Беларуси </a:t>
            </a:r>
            <a:r>
              <a:rPr lang="ru-RU" sz="2000" b="1" dirty="0"/>
              <a:t>– забота об инвалидах.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992" y="2246377"/>
            <a:ext cx="8874016" cy="8945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Инвалиды составляют 6% от общей численности населения (более 0,5 млн чел.), из них почти 38 тыс. – дети-инвалиды.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992" y="3326497"/>
            <a:ext cx="8874016" cy="120628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 6 января 2023 г. вступил в силу Закон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О правах инвалидов и их социальной интеграции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u="sng" dirty="0"/>
              <a:t>Значительные изменения коснулись вопроса обеспечения граждан техническими средствами социальной реабилитации</a:t>
            </a:r>
            <a:r>
              <a:rPr lang="ru-RU" sz="2000" b="1" dirty="0"/>
              <a:t>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992" y="465313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535" y="465313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4731" y="5133530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техническими средствами социальной </a:t>
            </a:r>
            <a:r>
              <a:rPr lang="ru-RU" sz="2000" b="1" dirty="0" smtClean="0"/>
              <a:t>реабилитации обеспечиваются 220 </a:t>
            </a:r>
            <a:r>
              <a:rPr lang="ru-RU" sz="2000" b="1" dirty="0"/>
              <a:t>тыс. граждан с инвалидностью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0262" y="5133529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техническими средствами социальной </a:t>
            </a:r>
            <a:r>
              <a:rPr lang="ru-RU" sz="2000" b="1" dirty="0" smtClean="0"/>
              <a:t>реабилитации обеспечиваются 5 </a:t>
            </a:r>
            <a:r>
              <a:rPr lang="ru-RU" sz="2000" b="1" dirty="0"/>
              <a:t>тыс. граждан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305923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96752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5055" y="119675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259" y="1772816"/>
            <a:ext cx="4265504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экономике </a:t>
            </a:r>
            <a:r>
              <a:rPr lang="ru-RU" sz="2000" b="1" dirty="0" smtClean="0"/>
              <a:t>в </a:t>
            </a:r>
            <a:r>
              <a:rPr lang="ru-RU" sz="2000" b="1" dirty="0"/>
              <a:t>июне 2023 г. было занято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4,148 </a:t>
            </a:r>
            <a:r>
              <a:rPr lang="ru-RU" sz="2000" b="1" dirty="0"/>
              <a:t>млн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9802" y="1772816"/>
            <a:ext cx="4248473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экономике в июне 2023 г. было занято </a:t>
            </a:r>
            <a:br>
              <a:rPr lang="ru-RU" sz="2000" b="1" dirty="0"/>
            </a:br>
            <a:r>
              <a:rPr lang="ru-RU" sz="2000" b="1" dirty="0"/>
              <a:t>459,7 тыс. человек </a:t>
            </a:r>
            <a:r>
              <a:rPr lang="ru-RU" sz="2000" b="1" dirty="0" smtClean="0"/>
              <a:t> (11,1%)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924944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рынок труда в стране стабилен и управляем, снижен уровень безработицы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053" y="3734762"/>
            <a:ext cx="4265504" cy="149443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безработицы населения в трудоспособном возрасте снижен с 3,7% </a:t>
            </a:r>
            <a:r>
              <a:rPr lang="ru-RU" b="1" dirty="0" smtClean="0"/>
              <a:t>в </a:t>
            </a:r>
            <a:r>
              <a:rPr lang="ru-RU" b="1" dirty="0"/>
              <a:t>первом полугодии 2022 г. </a:t>
            </a:r>
            <a:r>
              <a:rPr lang="ru-RU" b="1" dirty="0" smtClean="0"/>
              <a:t>до </a:t>
            </a:r>
            <a:r>
              <a:rPr lang="ru-RU" b="1" dirty="0"/>
              <a:t>3,4% в первом полугодии 2023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8058" y="3735579"/>
            <a:ext cx="4265504" cy="149362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безработицы населения в трудоспособном возрасте </a:t>
            </a:r>
            <a:r>
              <a:rPr lang="ru-RU" b="1" dirty="0" smtClean="0"/>
              <a:t>в 2023 </a:t>
            </a:r>
            <a:r>
              <a:rPr lang="ru-RU" b="1" dirty="0"/>
              <a:t>году составляет 3,9%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7" y="5347903"/>
            <a:ext cx="1512168" cy="907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r="4215" b="26052"/>
          <a:stretch/>
        </p:blipFill>
        <p:spPr>
          <a:xfrm>
            <a:off x="2894552" y="5329547"/>
            <a:ext cx="1511506" cy="907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 r="1555" b="18164"/>
          <a:stretch/>
        </p:blipFill>
        <p:spPr>
          <a:xfrm>
            <a:off x="4805055" y="5347903"/>
            <a:ext cx="1511506" cy="907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927" b="18500"/>
          <a:stretch/>
        </p:blipFill>
        <p:spPr>
          <a:xfrm>
            <a:off x="6865971" y="5333474"/>
            <a:ext cx="1508057" cy="936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9481" y="6404436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Кыргызстан 4,9%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94552" y="6399796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Казахстан 4,8%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5055" y="6399795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Армения 13,7%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0126" y="6381328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Россия 3,5%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3414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0488" y="1124278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Государственная программа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Рынок труда и содействие занятости» на 2021–2025 годы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3173" y="191544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8716" y="191544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5522" y="2492896"/>
            <a:ext cx="4265504" cy="41044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январе–июле 2023 г. в службу занятости за содействием в трудоустройстве обратилось 94,9 тыс. чел., из них зарегистрированы безработными 27,7 тыс. чел. В трудоустройстве нуждалось </a:t>
            </a:r>
          </a:p>
          <a:p>
            <a:pPr algn="ctr"/>
            <a:r>
              <a:rPr lang="ru-RU" sz="2000" b="1" dirty="0"/>
              <a:t>102,8 тыс. чел., из них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32,3 </a:t>
            </a:r>
            <a:r>
              <a:rPr lang="ru-RU" sz="2000" b="1" dirty="0"/>
              <a:t>тыс. безработных. Трудоустроено – </a:t>
            </a:r>
          </a:p>
          <a:p>
            <a:pPr algn="ctr"/>
            <a:r>
              <a:rPr lang="ru-RU" sz="2000" b="1" dirty="0"/>
              <a:t>79,3 тыс. чел.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8716" y="2492896"/>
            <a:ext cx="4265504" cy="41044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январе–июле 2023 г. в службу занятости за содействием в трудоустройстве обратилось 16,1  тыс. чел., из них зарегистрированы безработными 5,4  тыс. чел. В трудоустройстве нуждалось </a:t>
            </a:r>
          </a:p>
          <a:p>
            <a:pPr algn="ctr"/>
            <a:r>
              <a:rPr lang="ru-RU" sz="2000" b="1" dirty="0"/>
              <a:t>17,5 </a:t>
            </a:r>
            <a:r>
              <a:rPr lang="ru-RU" sz="2000" b="1" dirty="0" smtClean="0"/>
              <a:t>тыс</a:t>
            </a:r>
            <a:r>
              <a:rPr lang="ru-RU" sz="2000" b="1" dirty="0"/>
              <a:t>. чел., из них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6,2  </a:t>
            </a:r>
            <a:r>
              <a:rPr lang="ru-RU" sz="2000" b="1" dirty="0"/>
              <a:t>тыс. безработных. </a:t>
            </a:r>
            <a:r>
              <a:rPr lang="ru-RU" sz="2000" b="1" dirty="0" smtClean="0"/>
              <a:t>Уровень трудоустройства </a:t>
            </a:r>
            <a:r>
              <a:rPr lang="ru-RU" sz="2000" b="1" dirty="0"/>
              <a:t>– </a:t>
            </a:r>
          </a:p>
          <a:p>
            <a:pPr algn="ctr"/>
            <a:r>
              <a:rPr lang="ru-RU" sz="2000" b="1" dirty="0"/>
              <a:t>77,2 % </a:t>
            </a:r>
          </a:p>
        </p:txBody>
      </p:sp>
    </p:spTree>
    <p:extLst>
      <p:ext uri="{BB962C8B-B14F-4D97-AF65-F5344CB8AC3E}">
        <p14:creationId xmlns:p14="http://schemas.microsoft.com/office/powerpoint/2010/main" val="57707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488" y="1124278"/>
            <a:ext cx="8874016" cy="8645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рынке труда страны наблюдаются положительные тенденции, которые характеризуются устойчивым ростом спроса на рабочую силу.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488" y="213285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6031" y="213285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488" y="2708920"/>
            <a:ext cx="4265504" cy="1872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августа 2023 </a:t>
            </a:r>
            <a:r>
              <a:rPr lang="ru-RU" sz="2000" b="1" dirty="0" smtClean="0"/>
              <a:t>г.</a:t>
            </a:r>
            <a:r>
              <a:rPr lang="be-BY" sz="2000" b="1" dirty="0"/>
              <a:t> </a:t>
            </a:r>
            <a:r>
              <a:rPr lang="be-BY" sz="2000" b="1" dirty="0" smtClean="0"/>
              <a:t>количество </a:t>
            </a:r>
            <a:r>
              <a:rPr lang="be-BY" sz="2000" b="1" dirty="0"/>
              <a:t>вакансий составило </a:t>
            </a:r>
            <a:r>
              <a:rPr lang="be-BY" sz="2000" b="1" dirty="0" smtClean="0"/>
              <a:t>127,1 </a:t>
            </a:r>
            <a:r>
              <a:rPr lang="ru-RU" sz="2000" b="1" dirty="0"/>
              <a:t>тыс. (по сравнению с 1 января 2023 г. выросло на 31,8 тыс. или на 33,4%)</a:t>
            </a:r>
            <a:r>
              <a:rPr lang="be-BY" sz="2000" b="1" dirty="0" smtClean="0"/>
              <a:t>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6031" y="2708920"/>
            <a:ext cx="4265504" cy="1872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августа 2023 </a:t>
            </a:r>
            <a:r>
              <a:rPr lang="ru-RU" sz="2000" b="1" dirty="0" smtClean="0"/>
              <a:t>г.</a:t>
            </a:r>
            <a:r>
              <a:rPr lang="be-BY" sz="2000" b="1" dirty="0"/>
              <a:t> </a:t>
            </a:r>
            <a:r>
              <a:rPr lang="be-BY" sz="2000" b="1" dirty="0" smtClean="0"/>
              <a:t>количество </a:t>
            </a:r>
            <a:r>
              <a:rPr lang="be-BY" sz="2000" b="1" dirty="0"/>
              <a:t>вакансий составило </a:t>
            </a:r>
            <a:r>
              <a:rPr lang="be-BY" sz="2000" b="1" dirty="0" smtClean="0"/>
              <a:t>14,9 </a:t>
            </a:r>
            <a:r>
              <a:rPr lang="ru-RU" sz="2000" b="1" dirty="0"/>
              <a:t>тыс. (по сравнению с 1 января 2023 г. выросло на 4 тыс.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или </a:t>
            </a:r>
            <a:r>
              <a:rPr lang="ru-RU" sz="2000" b="1" dirty="0"/>
              <a:t>на 36,9</a:t>
            </a:r>
            <a:r>
              <a:rPr lang="ru-RU" sz="2000" b="1" dirty="0" smtClean="0"/>
              <a:t>%)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488" y="4725144"/>
            <a:ext cx="8874016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Общереспубликанский банк вакансий </a:t>
            </a:r>
            <a:r>
              <a:rPr lang="ru-RU" sz="2000" b="1" dirty="0" smtClean="0"/>
              <a:t> </a:t>
            </a:r>
            <a:r>
              <a:rPr lang="en-US" sz="2000" b="1" dirty="0"/>
              <a:t>https://gsz.gov.by/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0488" y="5519117"/>
            <a:ext cx="8874016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Наибольшим спросом пользуются специалисты рабочих профессий – порядка 65% от общего числа вакансий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82,1 тыс. заявленных вакансий).</a:t>
            </a:r>
          </a:p>
        </p:txBody>
      </p:sp>
    </p:spTree>
    <p:extLst>
      <p:ext uri="{BB962C8B-B14F-4D97-AF65-F5344CB8AC3E}">
        <p14:creationId xmlns:p14="http://schemas.microsoft.com/office/powerpoint/2010/main" val="13408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4448486" cy="31683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«Культ полноценной семьи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/>
              <a:t>двумя и более детьми должен быть стилем жизни белорусов. Только так мы можем быть уверены, что следующие за нами поколения будут прирастать, а значит крепко держать суверенитет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своих руках </a:t>
            </a:r>
            <a:r>
              <a:rPr lang="ru-RU" sz="2000" b="1" dirty="0" smtClean="0"/>
              <a:t>и </a:t>
            </a:r>
            <a:r>
              <a:rPr lang="ru-RU" sz="2000" b="1" dirty="0"/>
              <a:t>гарантированно жить в мире»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5280"/>
            <a:ext cx="4257618" cy="3137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3864" y="5048593"/>
            <a:ext cx="8874016" cy="120235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Следствием разрушительной западной идеологии стал отход от традиционной модели семьи в США и Европе в направлении бездетных семей, семей с родителями-одиночками и однополыми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595466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Принципы социальной политики государства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2106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ОТВЕТСТВЕННОСТЬ</a:t>
            </a:r>
            <a:br>
              <a:rPr lang="ru-RU" dirty="0"/>
            </a:br>
            <a:r>
              <a:rPr lang="ru-RU" dirty="0" smtClean="0"/>
              <a:t>государство </a:t>
            </a:r>
            <a:r>
              <a:rPr lang="ru-RU" dirty="0"/>
              <a:t>последовательно выполняет обязательства перед обществом, гарантируя всестороннюю и масштабную поддержку на протяжении жизни человека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</a:t>
            </a:fld>
            <a:endParaRPr lang="en-US" altLang="ru-RU" sz="1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СПРАВЕДЛИВОСТЬ</a:t>
            </a:r>
          </a:p>
          <a:p>
            <a:pPr algn="ctr"/>
            <a:r>
              <a:rPr lang="ru-RU" dirty="0"/>
              <a:t>е</a:t>
            </a:r>
            <a:r>
              <a:rPr lang="ru-RU" dirty="0" smtClean="0"/>
              <a:t>го </a:t>
            </a:r>
            <a:r>
              <a:rPr lang="ru-RU" dirty="0"/>
              <a:t>реализация позволила обеспечить сбалансированное распределение социальных благ, равный доступ, насколько это возможно, каждого белоруса к этим благам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6708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ЗАБОТА</a:t>
            </a:r>
          </a:p>
          <a:p>
            <a:pPr algn="ctr"/>
            <a:r>
              <a:rPr lang="ru-RU" dirty="0" smtClean="0"/>
              <a:t>выражается </a:t>
            </a:r>
            <a:r>
              <a:rPr lang="ru-RU" dirty="0"/>
              <a:t>в широкой и разветвленной системе социальной помощи уязвимым категориям населения и людям, попавшим в сложную жизненную ситуацию»</a:t>
            </a:r>
          </a:p>
        </p:txBody>
      </p:sp>
    </p:spTree>
    <p:extLst>
      <p:ext uri="{BB962C8B-B14F-4D97-AF65-F5344CB8AC3E}">
        <p14:creationId xmlns:p14="http://schemas.microsoft.com/office/powerpoint/2010/main" val="248444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124278"/>
            <a:ext cx="504856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2022 году в США насчитывалось более 1,2 млн однополых семей </a:t>
            </a:r>
            <a:br>
              <a:rPr lang="ru-RU" sz="2000" b="1" dirty="0" smtClean="0"/>
            </a:br>
            <a:r>
              <a:rPr lang="ru-RU" sz="2000" b="1" dirty="0" smtClean="0"/>
              <a:t>(в 2008 году – 540 тыс. семей подобного рода).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6" y="1304764"/>
            <a:ext cx="3482051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" y="3997370"/>
            <a:ext cx="3482050" cy="208923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020883" y="3781612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2020 году в Германии проживали более 150 тыс. гомосексуальных пар (в два раза больше, чем десять лет назад).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2426" y="2384651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США насчитывается около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11 </a:t>
            </a:r>
            <a:r>
              <a:rPr lang="ru-RU" sz="2000" b="1" dirty="0"/>
              <a:t>млн неполных семей. </a:t>
            </a:r>
            <a:r>
              <a:rPr lang="ru-RU" sz="2000" b="1" dirty="0" smtClean="0"/>
              <a:t>На </a:t>
            </a:r>
            <a:r>
              <a:rPr lang="ru-RU" sz="2000" b="1" dirty="0"/>
              <a:t>одну семью 1,73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2426" y="5041985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 2040 году каждый четвертый житель Германии будет жить один</a:t>
            </a:r>
          </a:p>
        </p:txBody>
      </p:sp>
    </p:spTree>
    <p:extLst>
      <p:ext uri="{BB962C8B-B14F-4D97-AF65-F5344CB8AC3E}">
        <p14:creationId xmlns:p14="http://schemas.microsoft.com/office/powerpoint/2010/main" val="209564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488" y="1124278"/>
            <a:ext cx="8874016" cy="10085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ст. 32 Конституции Республики Беларусь: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Брак как союз женщины и мужчины, семья, материнство, отцовство и детство находятся под защитой государства»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0488" y="2248556"/>
            <a:ext cx="8874016" cy="4603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семейная политика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0489" y="2881354"/>
            <a:ext cx="3321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выплата </a:t>
            </a:r>
            <a:r>
              <a:rPr lang="ru-RU" sz="2000" b="1" dirty="0"/>
              <a:t>пособий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связи с рождением и </a:t>
            </a:r>
            <a:r>
              <a:rPr lang="ru-RU" sz="2000" b="1" dirty="0" smtClean="0"/>
              <a:t>воспитанием </a:t>
            </a:r>
            <a:r>
              <a:rPr lang="ru-RU" sz="2000" b="1" dirty="0"/>
              <a:t>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3112" y="2881354"/>
            <a:ext cx="3321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государственной поддержки многодетных семей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46800" y="3791934"/>
            <a:ext cx="3321392" cy="23994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гарантии </a:t>
            </a:r>
            <a:r>
              <a:rPr lang="ru-RU" sz="2000" b="1" dirty="0"/>
              <a:t>и </a:t>
            </a:r>
            <a:r>
              <a:rPr lang="ru-RU" sz="2000" b="1" dirty="0" smtClean="0"/>
              <a:t>льготы 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сфере образования, здравоохранения, пенсионного, трудового, налогового и жилищного законодательства</a:t>
            </a:r>
          </a:p>
        </p:txBody>
      </p:sp>
      <p:cxnSp>
        <p:nvCxnSpPr>
          <p:cNvPr id="4" name="Прямая со стрелкой 3"/>
          <p:cNvCxnSpPr>
            <a:stCxn id="14" idx="2"/>
            <a:endCxn id="15" idx="0"/>
          </p:cNvCxnSpPr>
          <p:nvPr/>
        </p:nvCxnSpPr>
        <p:spPr>
          <a:xfrm flipH="1">
            <a:off x="1831185" y="2708920"/>
            <a:ext cx="2776311" cy="17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>
            <a:off x="4607496" y="270892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  <a:endCxn id="16" idx="0"/>
          </p:cNvCxnSpPr>
          <p:nvPr/>
        </p:nvCxnSpPr>
        <p:spPr>
          <a:xfrm>
            <a:off x="4607496" y="2708920"/>
            <a:ext cx="2776312" cy="17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70488" y="4120002"/>
            <a:ext cx="2601312" cy="20713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Среднемесячный размер пособия по уходу за ребенком в возрасте до 3 лет составил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654,1 </a:t>
            </a:r>
            <a:r>
              <a:rPr lang="ru-RU" b="1" dirty="0"/>
              <a:t>рубля </a:t>
            </a:r>
            <a:r>
              <a:rPr lang="ru-RU" b="1" dirty="0" smtClean="0"/>
              <a:t> 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3192" y="4120002"/>
            <a:ext cx="2601312" cy="20713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Реальный </a:t>
            </a:r>
            <a:r>
              <a:rPr lang="ru-RU" b="1" dirty="0"/>
              <a:t>размер </a:t>
            </a:r>
            <a:r>
              <a:rPr lang="ru-RU" b="1" dirty="0" smtClean="0"/>
              <a:t>пособия </a:t>
            </a:r>
            <a:r>
              <a:rPr lang="ru-RU" b="1" dirty="0"/>
              <a:t>за семь месяцев 2023 г. по сравнению с </a:t>
            </a:r>
            <a:r>
              <a:rPr lang="ru-RU" b="1" dirty="0" smtClean="0"/>
              <a:t>2022 годом </a:t>
            </a:r>
            <a:r>
              <a:rPr lang="ru-RU" b="1" dirty="0"/>
              <a:t>составил 105,8%,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июле – 109,3%. </a:t>
            </a:r>
          </a:p>
        </p:txBody>
      </p:sp>
    </p:spTree>
    <p:extLst>
      <p:ext uri="{BB962C8B-B14F-4D97-AF65-F5344CB8AC3E}">
        <p14:creationId xmlns:p14="http://schemas.microsoft.com/office/powerpoint/2010/main" val="365607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Беларуси именно государство играет определяющую роль в создании условий для обеспечения продолжительной и активной жизни людей.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234405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3047" y="234405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6370" y="2865550"/>
            <a:ext cx="4276637" cy="35157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15</a:t>
            </a:r>
            <a:r>
              <a:rPr lang="ru-RU" b="1" dirty="0"/>
              <a:t> республиканских научно-практических центров; </a:t>
            </a:r>
            <a:endParaRPr lang="ru-RU" b="1" dirty="0" smtClean="0"/>
          </a:p>
          <a:p>
            <a:pPr algn="ctr"/>
            <a:r>
              <a:rPr lang="ru-RU" b="1" u="sng" dirty="0" smtClean="0"/>
              <a:t>540</a:t>
            </a:r>
            <a:r>
              <a:rPr lang="ru-RU" b="1" dirty="0" smtClean="0"/>
              <a:t> </a:t>
            </a:r>
            <a:r>
              <a:rPr lang="ru-RU" b="1" dirty="0"/>
              <a:t>больничных организаций, </a:t>
            </a:r>
            <a:r>
              <a:rPr lang="ru-RU" b="1" u="sng" dirty="0"/>
              <a:t>921</a:t>
            </a:r>
            <a:r>
              <a:rPr lang="ru-RU" b="1" dirty="0"/>
              <a:t> амбулаторно-поликлиническая организация; </a:t>
            </a:r>
            <a:r>
              <a:rPr lang="ru-RU" b="1" u="sng" dirty="0"/>
              <a:t>146</a:t>
            </a:r>
            <a:r>
              <a:rPr lang="ru-RU" b="1" dirty="0"/>
              <a:t> организаций санитарно-эпидемиологической службы; </a:t>
            </a:r>
            <a:endParaRPr lang="ru-RU" b="1" dirty="0" smtClean="0"/>
          </a:p>
          <a:p>
            <a:pPr algn="ctr"/>
            <a:r>
              <a:rPr lang="ru-RU" b="1" u="sng" dirty="0" smtClean="0"/>
              <a:t>1 </a:t>
            </a:r>
            <a:r>
              <a:rPr lang="ru-RU" b="1" u="sng" dirty="0"/>
              <a:t>875 </a:t>
            </a:r>
            <a:r>
              <a:rPr lang="ru-RU" b="1" dirty="0"/>
              <a:t>государственных аптек. </a:t>
            </a:r>
            <a:endParaRPr lang="ru-RU" b="1" dirty="0" smtClean="0"/>
          </a:p>
          <a:p>
            <a:pPr algn="ctr"/>
            <a:r>
              <a:rPr lang="ru-RU" b="1" u="sng" dirty="0" smtClean="0"/>
              <a:t>66</a:t>
            </a:r>
            <a:r>
              <a:rPr lang="ru-RU" b="1" dirty="0" smtClean="0"/>
              <a:t> </a:t>
            </a:r>
            <a:r>
              <a:rPr lang="ru-RU" b="1" dirty="0"/>
              <a:t>диспансеров, оказывающих медицинскую помощь в амбулаторных и стационарных условиях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04883" y="2866330"/>
            <a:ext cx="4276637" cy="35157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89</a:t>
            </a:r>
            <a:r>
              <a:rPr lang="ru-RU" b="1" dirty="0"/>
              <a:t> больничных организаций, </a:t>
            </a:r>
            <a:r>
              <a:rPr lang="ru-RU" b="1" u="sng" dirty="0"/>
              <a:t>110</a:t>
            </a:r>
            <a:r>
              <a:rPr lang="ru-RU" b="1" dirty="0"/>
              <a:t> амбулаторно-поликлиническая организация; </a:t>
            </a:r>
            <a:r>
              <a:rPr lang="ru-RU" b="1" u="sng" dirty="0"/>
              <a:t>23</a:t>
            </a:r>
            <a:r>
              <a:rPr lang="ru-RU" b="1" dirty="0"/>
              <a:t> организаций санитарно-эпидемиологической </a:t>
            </a:r>
            <a:r>
              <a:rPr lang="ru-RU" b="1" dirty="0" smtClean="0"/>
              <a:t>службы;</a:t>
            </a:r>
          </a:p>
          <a:p>
            <a:pPr algn="ctr"/>
            <a:r>
              <a:rPr lang="ru-RU" b="1" u="sng" dirty="0" smtClean="0"/>
              <a:t>11</a:t>
            </a:r>
            <a:r>
              <a:rPr lang="ru-RU" b="1" dirty="0" smtClean="0"/>
              <a:t> </a:t>
            </a:r>
            <a:r>
              <a:rPr lang="ru-RU" b="1" dirty="0"/>
              <a:t>диспансеров, оказывающих медицинскую помощь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амбулаторных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стационарных условиях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3258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Свидетельством высокого уровня медицины </a:t>
            </a:r>
            <a:r>
              <a:rPr lang="ru-RU" sz="2000" b="1" dirty="0" smtClean="0"/>
              <a:t>в </a:t>
            </a:r>
            <a:r>
              <a:rPr lang="ru-RU" sz="2000" b="1" dirty="0"/>
              <a:t>Беларуси служат достижения здравоохранения страны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5496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100%-я доступность первичной, скорой медицинской помощи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высокотехнологичной медицинской помощи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337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практико-ориентирован-</a:t>
            </a:r>
            <a:r>
              <a:rPr lang="ru-RU" b="1" dirty="0" err="1" smtClean="0"/>
              <a:t>ное</a:t>
            </a:r>
            <a:r>
              <a:rPr lang="ru-RU" b="1" dirty="0" smtClean="0"/>
              <a:t> </a:t>
            </a:r>
            <a:r>
              <a:rPr lang="ru-RU" b="1" dirty="0"/>
              <a:t>образование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6251" y="2542646"/>
            <a:ext cx="2160240" cy="26145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законодательно закрепленный приоритет оказания медицинской помощи матерям и детям, </a:t>
            </a:r>
            <a:r>
              <a:rPr lang="ru-RU" sz="1600" b="1" dirty="0" smtClean="0"/>
              <a:t>разно-уровневая </a:t>
            </a:r>
            <a:r>
              <a:rPr lang="ru-RU" sz="1600" b="1" dirty="0"/>
              <a:t>система ее оказания</a:t>
            </a:r>
            <a:endParaRPr lang="ru-RU" b="1" dirty="0"/>
          </a:p>
        </p:txBody>
      </p:sp>
      <p:cxnSp>
        <p:nvCxnSpPr>
          <p:cNvPr id="3" name="Прямая со стрелкой 2"/>
          <p:cNvCxnSpPr>
            <a:stCxn id="4" idx="2"/>
            <a:endCxn id="11" idx="0"/>
          </p:cNvCxnSpPr>
          <p:nvPr/>
        </p:nvCxnSpPr>
        <p:spPr>
          <a:xfrm flipH="1">
            <a:off x="1115616" y="2209759"/>
            <a:ext cx="4148976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12" idx="0"/>
          </p:cNvCxnSpPr>
          <p:nvPr/>
        </p:nvCxnSpPr>
        <p:spPr>
          <a:xfrm flipH="1">
            <a:off x="3419872" y="2209759"/>
            <a:ext cx="1844720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13" idx="0"/>
          </p:cNvCxnSpPr>
          <p:nvPr/>
        </p:nvCxnSpPr>
        <p:spPr>
          <a:xfrm>
            <a:off x="5264592" y="2209759"/>
            <a:ext cx="458865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14" idx="0"/>
          </p:cNvCxnSpPr>
          <p:nvPr/>
        </p:nvCxnSpPr>
        <p:spPr>
          <a:xfrm>
            <a:off x="5264592" y="2209759"/>
            <a:ext cx="2761779" cy="33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7503" y="5296742"/>
            <a:ext cx="8998987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индекс </a:t>
            </a:r>
            <a:r>
              <a:rPr lang="ru-RU" sz="2000" b="1" dirty="0"/>
              <a:t>глобальной безопасности </a:t>
            </a:r>
            <a:r>
              <a:rPr lang="ru-RU" sz="2000" b="1" dirty="0" smtClean="0"/>
              <a:t>здоровья</a:t>
            </a:r>
          </a:p>
          <a:p>
            <a:pPr algn="ctr"/>
            <a:r>
              <a:rPr lang="ru-RU" sz="2000" b="1" dirty="0" smtClean="0"/>
              <a:t>Республика Беларусь – 63 место (из 195) с индексом 43,9 балла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6948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Лекарственные средства допускаются к реализации и медицинскому применению на территории Республики Беларусь после их государственной регистрации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882631" y="2420888"/>
            <a:ext cx="544973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1 сентября 2023 г. зарегистрировано </a:t>
            </a:r>
          </a:p>
          <a:p>
            <a:pPr algn="ctr"/>
            <a:r>
              <a:rPr lang="ru-RU" b="1" dirty="0"/>
              <a:t>4 355 лекарственных препаратов 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3499679"/>
            <a:ext cx="3528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1 826 – отечественного производства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2040" y="3499679"/>
            <a:ext cx="3528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2 529 – зарубежного</a:t>
            </a:r>
            <a:endParaRPr lang="ru-RU" sz="2000" b="1" dirty="0"/>
          </a:p>
        </p:txBody>
      </p:sp>
      <p:cxnSp>
        <p:nvCxnSpPr>
          <p:cNvPr id="7" name="Прямая со стрелкой 6"/>
          <p:cNvCxnSpPr>
            <a:stCxn id="19" idx="2"/>
            <a:endCxn id="22" idx="0"/>
          </p:cNvCxnSpPr>
          <p:nvPr/>
        </p:nvCxnSpPr>
        <p:spPr>
          <a:xfrm flipH="1">
            <a:off x="2159732" y="3284984"/>
            <a:ext cx="2447764" cy="21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2"/>
            <a:endCxn id="23" idx="0"/>
          </p:cNvCxnSpPr>
          <p:nvPr/>
        </p:nvCxnSpPr>
        <p:spPr>
          <a:xfrm>
            <a:off x="4607496" y="3284984"/>
            <a:ext cx="2088740" cy="21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882186" y="4519716"/>
            <a:ext cx="544973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Среди препаратов, выпускаемых отечественными производителями,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 </a:t>
            </a:r>
            <a:r>
              <a:rPr lang="ru-RU" b="1" dirty="0"/>
              <a:t>являются оригинальными разработками 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584" y="5612904"/>
            <a:ext cx="756084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Эноксапарин-Белмед</a:t>
            </a:r>
            <a:r>
              <a:rPr lang="ru-RU" b="1" dirty="0"/>
              <a:t>, Иммуноглобулин человека </a:t>
            </a:r>
            <a:r>
              <a:rPr lang="ru-RU" b="1" dirty="0" err="1"/>
              <a:t>антирезус</a:t>
            </a:r>
            <a:r>
              <a:rPr lang="ru-RU" b="1" dirty="0"/>
              <a:t> анти-D, </a:t>
            </a:r>
            <a:r>
              <a:rPr lang="ru-RU" b="1" dirty="0" err="1"/>
              <a:t>Иммунофарм</a:t>
            </a:r>
            <a:r>
              <a:rPr lang="ru-RU" b="1" dirty="0"/>
              <a:t>, </a:t>
            </a:r>
            <a:r>
              <a:rPr lang="ru-RU" b="1" dirty="0" err="1"/>
              <a:t>Эфлейра</a:t>
            </a:r>
            <a:r>
              <a:rPr lang="ru-RU" b="1" dirty="0"/>
              <a:t>, </a:t>
            </a:r>
            <a:r>
              <a:rPr lang="ru-RU" b="1" dirty="0" err="1"/>
              <a:t>Алюфер</a:t>
            </a:r>
            <a:r>
              <a:rPr lang="ru-RU" b="1" dirty="0"/>
              <a:t>, </a:t>
            </a:r>
            <a:r>
              <a:rPr lang="ru-RU" b="1" dirty="0" err="1"/>
              <a:t>Фортека</a:t>
            </a:r>
            <a:r>
              <a:rPr lang="ru-RU" b="1" dirty="0"/>
              <a:t>, вакцина </a:t>
            </a:r>
            <a:r>
              <a:rPr lang="ru-RU" b="1" dirty="0" smtClean="0"/>
              <a:t>Гам-КОВИД-</a:t>
            </a:r>
            <a:r>
              <a:rPr lang="ru-RU" b="1" dirty="0" err="1" smtClean="0"/>
              <a:t>Вак</a:t>
            </a:r>
            <a:endParaRPr lang="ru-RU" sz="2000" b="1" dirty="0"/>
          </a:p>
        </p:txBody>
      </p:sp>
      <p:cxnSp>
        <p:nvCxnSpPr>
          <p:cNvPr id="27" name="Прямая со стрелкой 26"/>
          <p:cNvCxnSpPr>
            <a:stCxn id="24" idx="2"/>
            <a:endCxn id="25" idx="0"/>
          </p:cNvCxnSpPr>
          <p:nvPr/>
        </p:nvCxnSpPr>
        <p:spPr>
          <a:xfrm>
            <a:off x="4607051" y="5383812"/>
            <a:ext cx="953" cy="2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8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83969"/>
            <a:ext cx="7433856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Минздравом в 2022 году пересмотрены подходы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проведению диспансеризации населения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4906"/>
            <a:ext cx="1175006" cy="11750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2186578"/>
            <a:ext cx="7433856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Медицинская профилактика – ключевой элемент сохранения и укрепления здоровья населения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3189187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3047" y="3189187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1506" y="3674956"/>
            <a:ext cx="4276637" cy="23463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Для обеспечения физкультурно-оздоровительной работы с населением </a:t>
            </a:r>
            <a:r>
              <a:rPr lang="ru-RU" sz="1600" b="1" dirty="0" smtClean="0"/>
              <a:t>функционирует</a:t>
            </a:r>
            <a:endParaRPr lang="ru-RU" sz="1600" b="1" dirty="0"/>
          </a:p>
          <a:p>
            <a:pPr algn="ctr"/>
            <a:r>
              <a:rPr lang="ru-RU" sz="1600" b="1" dirty="0"/>
              <a:t>144 городских, районных физкультурно-оздоровительных, спортивных центра, физкультурно-спортивных клуба, в которых создано более</a:t>
            </a:r>
          </a:p>
          <a:p>
            <a:pPr algn="ctr"/>
            <a:r>
              <a:rPr lang="ru-RU" sz="1600" b="1" dirty="0"/>
              <a:t>2,7 тыс. спортивных групп и секций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3047" y="3674956"/>
            <a:ext cx="4276637" cy="23463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Для обеспечения физкультурно-оздоровительной работы с населением функционирует</a:t>
            </a:r>
          </a:p>
          <a:p>
            <a:pPr algn="ctr"/>
            <a:r>
              <a:rPr lang="ru-RU" sz="1600" b="1" dirty="0" smtClean="0"/>
              <a:t>23 </a:t>
            </a:r>
            <a:r>
              <a:rPr lang="ru-RU" sz="1600" b="1" dirty="0"/>
              <a:t>городских, районных физкультурно-оздоровительных, спортивных центра, физкультурно-спортивных клуба в них создано 536 спортивных групп и секций</a:t>
            </a:r>
          </a:p>
        </p:txBody>
      </p:sp>
    </p:spTree>
    <p:extLst>
      <p:ext uri="{BB962C8B-B14F-4D97-AF65-F5344CB8AC3E}">
        <p14:creationId xmlns:p14="http://schemas.microsoft.com/office/powerpoint/2010/main" val="56615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Развитие интеллектуального и духовно-нравственного потенциала белорусского общества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196752"/>
            <a:ext cx="8730000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Республике Беларусь образование обеспечивается на всех уровнях (основном, специальном и дополнительном) и является приоритетным направлением государственной политики.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222" y="2276872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6765" y="227687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370" y="2865550"/>
            <a:ext cx="4276637" cy="25796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функционируют свыше </a:t>
            </a:r>
            <a:endParaRPr lang="ru-RU" b="1" dirty="0" smtClean="0"/>
          </a:p>
          <a:p>
            <a:pPr algn="ctr"/>
            <a:r>
              <a:rPr lang="ru-RU" b="1" dirty="0" smtClean="0"/>
              <a:t>7 </a:t>
            </a:r>
            <a:r>
              <a:rPr lang="ru-RU" b="1" dirty="0"/>
              <a:t>тыс. учреждений образования, в которых обучаются и воспитываются около 1,7 млн чел. Обучение и воспитание обеспечивают около 422 тыс. работников системы образования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04883" y="2840152"/>
            <a:ext cx="4276637" cy="25796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функционируют 832 учреждения образования, в которых обучаются и воспитываются свыше 17 млн </a:t>
            </a:r>
            <a:r>
              <a:rPr lang="ru-RU" b="1" dirty="0" smtClean="0"/>
              <a:t>чел.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4406" y="5582516"/>
            <a:ext cx="8730000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уровень грамотности </a:t>
            </a:r>
            <a:r>
              <a:rPr lang="ru-RU" sz="2000" b="1" dirty="0"/>
              <a:t>взрослого населения составляет 99,7%, охват базового, общим средним и профессиональным образованием занятого населения – 98%.</a:t>
            </a:r>
          </a:p>
        </p:txBody>
      </p:sp>
    </p:spTree>
    <p:extLst>
      <p:ext uri="{BB962C8B-B14F-4D97-AF65-F5344CB8AC3E}">
        <p14:creationId xmlns:p14="http://schemas.microsoft.com/office/powerpoint/2010/main" val="3849945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Развитие интеллектуального и духовно-нравственного потенциала белорусского общества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специальные фонды Президента Республики Беларусь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 </a:t>
            </a:r>
            <a:r>
              <a:rPr lang="ru-RU" sz="2000" b="1" dirty="0"/>
              <a:t>поддержке талантливой молодежи, социальной поддержке одаренных учащихся и студентов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192" y="2276872"/>
            <a:ext cx="426550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спецфонд</a:t>
            </a:r>
            <a:r>
              <a:rPr lang="ru-RU" sz="2000" b="1" dirty="0" smtClean="0"/>
              <a:t> </a:t>
            </a:r>
            <a:r>
              <a:rPr lang="ru-RU" sz="2000" b="1" dirty="0"/>
              <a:t>по поддержке талантливой молодежи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8735" y="2276872"/>
            <a:ext cx="4248473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фонд социальной поддержке одаренных учащихся и студентов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192" y="3416216"/>
            <a:ext cx="426550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4518 граждан 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359 </a:t>
            </a:r>
            <a:r>
              <a:rPr lang="ru-RU" sz="2000" b="1" dirty="0"/>
              <a:t>коллективов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3081" y="3416216"/>
            <a:ext cx="4248473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41 943 учащихся и студента,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 </a:t>
            </a:r>
            <a:r>
              <a:rPr lang="ru-RU" sz="2000" b="1" dirty="0"/>
              <a:t>066 педагогических и научных работников</a:t>
            </a:r>
          </a:p>
        </p:txBody>
      </p:sp>
      <p:cxnSp>
        <p:nvCxnSpPr>
          <p:cNvPr id="3" name="Прямая со стрелкой 2"/>
          <p:cNvCxnSpPr>
            <a:stCxn id="10" idx="2"/>
            <a:endCxn id="16" idx="0"/>
          </p:cNvCxnSpPr>
          <p:nvPr/>
        </p:nvCxnSpPr>
        <p:spPr>
          <a:xfrm>
            <a:off x="2255944" y="3212976"/>
            <a:ext cx="0" cy="2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72971" y="3207010"/>
            <a:ext cx="0" cy="2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26748" y="4725144"/>
            <a:ext cx="8870459" cy="191911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«Школа – это храм, и в этом весь сакральный смысл образовательного процесса».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должен быть железный порядок и дисциплина как в организации образовательного процесса, так и в материальном плане… Школа закладывает фундамент будущего не просто гражданина – человека».</a:t>
            </a:r>
          </a:p>
        </p:txBody>
      </p:sp>
    </p:spTree>
    <p:extLst>
      <p:ext uri="{BB962C8B-B14F-4D97-AF65-F5344CB8AC3E}">
        <p14:creationId xmlns:p14="http://schemas.microsoft.com/office/powerpoint/2010/main" val="226128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32" y="2132856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рейтинге уровня преступности (</a:t>
            </a:r>
            <a:r>
              <a:rPr lang="ru-RU" sz="2000" b="1" dirty="0" err="1"/>
              <a:t>Crime</a:t>
            </a:r>
            <a:r>
              <a:rPr lang="ru-RU" sz="2000" b="1" dirty="0"/>
              <a:t> </a:t>
            </a:r>
            <a:r>
              <a:rPr lang="ru-RU" sz="2000" b="1" dirty="0" err="1"/>
              <a:t>Index</a:t>
            </a:r>
            <a:r>
              <a:rPr lang="ru-RU" sz="2000" b="1" dirty="0"/>
              <a:t> </a:t>
            </a:r>
            <a:r>
              <a:rPr lang="ru-RU" sz="2000" b="1" dirty="0" err="1"/>
              <a:t>by</a:t>
            </a:r>
            <a:r>
              <a:rPr lang="ru-RU" sz="2000" b="1" dirty="0"/>
              <a:t> </a:t>
            </a:r>
            <a:r>
              <a:rPr lang="ru-RU" sz="2000" b="1" dirty="0" err="1"/>
              <a:t>Country</a:t>
            </a:r>
            <a:r>
              <a:rPr lang="ru-RU" sz="2000" b="1" dirty="0"/>
              <a:t>) по итогам 2022 года Беларусь занимает 34 место среди 142 стран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3" y="3068961"/>
            <a:ext cx="1513347" cy="949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6" r="778" b="22577"/>
          <a:stretch/>
        </p:blipFill>
        <p:spPr>
          <a:xfrm>
            <a:off x="1907704" y="3054269"/>
            <a:ext cx="1529165" cy="963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93" y="3054269"/>
            <a:ext cx="1507466" cy="954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r="106" b="19760"/>
          <a:stretch/>
        </p:blipFill>
        <p:spPr>
          <a:xfrm>
            <a:off x="5376383" y="3054269"/>
            <a:ext cx="1538756" cy="954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2750" b="18500"/>
          <a:stretch/>
        </p:blipFill>
        <p:spPr>
          <a:xfrm>
            <a:off x="7131163" y="3085182"/>
            <a:ext cx="1596471" cy="932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668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Франция - 36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868381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Казахстан - 48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4216" y="4099116"/>
            <a:ext cx="128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США - 55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76382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Швеция - 58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4870" y="4099116"/>
            <a:ext cx="219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Великобритания - 65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192" y="4518646"/>
            <a:ext cx="8858328" cy="9985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информации МВД, в стране за 2021 – первую половину 2023 г. наблюдается положительная динамика преступности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криминализации общества.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3192" y="5636095"/>
            <a:ext cx="8858328" cy="9985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Общее число зарегистрированных в первом полугодии 2023 г. преступлений отмечается ниже уровня аналогичного периода прошлого года (далее – АППГ) </a:t>
            </a:r>
            <a:r>
              <a:rPr lang="ru-RU" b="1" dirty="0" smtClean="0"/>
              <a:t>на </a:t>
            </a:r>
            <a:r>
              <a:rPr lang="ru-RU" b="1" u="sng" dirty="0"/>
              <a:t>2,7</a:t>
            </a:r>
            <a:r>
              <a:rPr lang="ru-RU" b="1" dirty="0"/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74813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информации УВД, в Витебской области по итогам девяти месяцев 2023 г. наблюдается положительная динамика снижения преступлений, регистрируемых по линии уголовного розыска.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6460" y="2418754"/>
            <a:ext cx="4265504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СНИЗИЛОСЬ КОЛИЧЕСТВО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96" y="3189503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Убийств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9832" y="3189503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17,6%; с 34 до 28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496" y="3993078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Причинение тяжких телесных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3993078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41,8%; с 67 до 39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888" y="4763827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грабежей</a:t>
            </a:r>
            <a:endParaRPr lang="ru-RU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55224" y="4763827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27,3%; с 99 до 72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352" y="5534576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краж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66688" y="5534576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24,1%; с 2165 до 1644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352" y="6215189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Угонов автотранспорта</a:t>
            </a:r>
            <a:endParaRPr lang="ru-RU" sz="20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66688" y="6215189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20,4%; с 49 до 39</a:t>
            </a:r>
          </a:p>
        </p:txBody>
      </p:sp>
      <p:cxnSp>
        <p:nvCxnSpPr>
          <p:cNvPr id="10" name="Прямая со стрелкой 9"/>
          <p:cNvCxnSpPr>
            <a:stCxn id="18" idx="2"/>
            <a:endCxn id="19" idx="0"/>
          </p:cNvCxnSpPr>
          <p:nvPr/>
        </p:nvCxnSpPr>
        <p:spPr>
          <a:xfrm flipH="1">
            <a:off x="1367644" y="2994352"/>
            <a:ext cx="3191568" cy="19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" idx="3"/>
            <a:endCxn id="20" idx="1"/>
          </p:cNvCxnSpPr>
          <p:nvPr/>
        </p:nvCxnSpPr>
        <p:spPr>
          <a:xfrm>
            <a:off x="2699792" y="347730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706648" y="4280877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95184" y="505162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706648" y="5822375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706648" y="650298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93" y="3092863"/>
            <a:ext cx="2043027" cy="31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r>
              <a:rPr lang="ru-RU" sz="3200" dirty="0"/>
              <a:t>Глобальные вызовы и новые реалии мирового развития в социальной сфере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</a:t>
            </a:fld>
            <a:endParaRPr lang="en-US" altLang="ru-RU" sz="1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40768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Реальной угрозой является нарастание демографического дисбаланса и усиление общемирового тренда старения населения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0180"/>
            <a:ext cx="1862336" cy="186233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483768" y="2344344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апрель 2023 г</a:t>
            </a:r>
            <a:r>
              <a:rPr lang="ru-RU" b="1" dirty="0"/>
              <a:t>. человечество достигло численности в 8 </a:t>
            </a:r>
            <a:r>
              <a:rPr lang="ru-RU" b="1" dirty="0" smtClean="0"/>
              <a:t>млрд чел.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239364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2050 г</a:t>
            </a:r>
            <a:r>
              <a:rPr lang="ru-RU" b="1" dirty="0"/>
              <a:t>. на Земле будут жить 9,7 млрд чел.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640" y="4110368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2070 г</a:t>
            </a:r>
            <a:r>
              <a:rPr lang="ru-RU" b="1" dirty="0"/>
              <a:t>. </a:t>
            </a:r>
            <a:r>
              <a:rPr lang="ru-RU" b="1" dirty="0" smtClean="0"/>
              <a:t>кол-во населения начнет падать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768" y="5043308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Негативный демографический тренд – уменьшение количества детей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325580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итогам первого полугодия 2023 г. оперативная обстановка в подростковой среде характеризуется поступательным снижением числа совершенных преступлений.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488" y="2367211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7031" y="2367211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488" y="2955889"/>
            <a:ext cx="4265504" cy="41943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уменьшилось на 8,2%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7031" y="2924944"/>
            <a:ext cx="4248473" cy="41943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увеличилось на 0,9%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820" y="3556544"/>
            <a:ext cx="8893684" cy="5698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наркомания и незаконный оборот наркотиков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820" y="4330408"/>
            <a:ext cx="8893684" cy="222820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зарегистрировано 600 фактов передозировки наркотиков </a:t>
            </a:r>
            <a:r>
              <a:rPr lang="ru-RU" sz="2000" b="1" dirty="0" smtClean="0"/>
              <a:t> (</a:t>
            </a:r>
            <a:r>
              <a:rPr lang="ru-RU" sz="2000" b="1" dirty="0"/>
              <a:t>19 допущено несовершеннолетними), в результате отравления наркотиками погибло 73 человека (63 мужчины 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10 </a:t>
            </a:r>
            <a:r>
              <a:rPr lang="ru-RU" sz="2000" b="1" dirty="0"/>
              <a:t>женщин).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6 месяцев 2023 г. – 270 фактов передозировки (1 допущена несовершеннолетними), погибло 34 человека (30 мужчин и 4 женщины).</a:t>
            </a:r>
          </a:p>
        </p:txBody>
      </p:sp>
    </p:spTree>
    <p:extLst>
      <p:ext uri="{BB962C8B-B14F-4D97-AF65-F5344CB8AC3E}">
        <p14:creationId xmlns:p14="http://schemas.microsoft.com/office/powerpoint/2010/main" val="280535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Витебской области в направление борьбы с </a:t>
            </a:r>
            <a:r>
              <a:rPr lang="ru-RU" sz="2000" b="1" dirty="0" err="1" smtClean="0"/>
              <a:t>наркопотреблением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наркораспространением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192" y="2108218"/>
            <a:ext cx="4016760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количества выявленных уголовно наказуемых деяний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со 153 до 166)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4488" y="2108218"/>
            <a:ext cx="4016760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количества задержанных лиц (с 67 до 77</a:t>
            </a:r>
            <a:r>
              <a:rPr lang="ru-RU" sz="2000" b="1" dirty="0" smtClean="0"/>
              <a:t>), связанных со сбытом 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192" y="3567148"/>
            <a:ext cx="40167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увеличилась масса изъятых из незаконного оборота наркотических средств, психотропных веществ и их аналогов (с 24,1 до 88,4 кг)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54488" y="3567148"/>
            <a:ext cx="4016760" cy="26642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учете в органах здравоохранения области состоит 865 наркозависимых лица, из которых 435 лиц состоят на диспансерном учёте и имеют синдром зависимости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192" y="5275270"/>
            <a:ext cx="40167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снизилось количество отравлений наркотическими средствами и психотропными веществами </a:t>
            </a:r>
          </a:p>
          <a:p>
            <a:pPr algn="ctr"/>
            <a:r>
              <a:rPr lang="ru-RU" sz="2000" b="1" dirty="0"/>
              <a:t>(с 46 до 25)</a:t>
            </a:r>
          </a:p>
        </p:txBody>
      </p:sp>
    </p:spTree>
    <p:extLst>
      <p:ext uri="{BB962C8B-B14F-4D97-AF65-F5344CB8AC3E}">
        <p14:creationId xmlns:p14="http://schemas.microsoft.com/office/powerpoint/2010/main" val="46450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подсчетам экспертов, потребитель наркотиков в течение своей жизни вовлекает в употребление наркотических средств и психотропных веществ от 5 до 17 человек.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092" y="2708226"/>
            <a:ext cx="4257816" cy="3601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109 несовершеннолетних лиц совершили </a:t>
            </a:r>
          </a:p>
          <a:p>
            <a:pPr algn="ctr"/>
            <a:r>
              <a:rPr lang="ru-RU" sz="2000" b="1" dirty="0"/>
              <a:t>141 преступление в сфере незаконного оборота наркотиков. </a:t>
            </a:r>
          </a:p>
          <a:p>
            <a:pPr algn="ctr"/>
            <a:r>
              <a:rPr lang="ru-RU" sz="2000" b="1" dirty="0"/>
              <a:t>За 6 месяцев 2023 г. </a:t>
            </a:r>
          </a:p>
          <a:p>
            <a:pPr algn="ctr"/>
            <a:r>
              <a:rPr lang="ru-RU" sz="2000" b="1" dirty="0" smtClean="0"/>
              <a:t>40 </a:t>
            </a:r>
            <a:r>
              <a:rPr lang="ru-RU" sz="2000" b="1" dirty="0"/>
              <a:t>несовершеннолетних лиц совершили </a:t>
            </a:r>
          </a:p>
          <a:p>
            <a:pPr algn="ctr"/>
            <a:r>
              <a:rPr lang="ru-RU" sz="2000" b="1" dirty="0"/>
              <a:t>33 преступления.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5275" y="2708226"/>
            <a:ext cx="4257816" cy="3601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</a:t>
            </a:r>
            <a:r>
              <a:rPr lang="ru-RU" sz="2000" b="1" dirty="0" smtClean="0"/>
              <a:t>11 </a:t>
            </a:r>
            <a:r>
              <a:rPr lang="ru-RU" sz="2000" b="1" dirty="0"/>
              <a:t>несовершеннолетних лиц совершили 11 </a:t>
            </a:r>
            <a:r>
              <a:rPr lang="ru-RU" sz="2000" b="1" dirty="0" smtClean="0"/>
              <a:t>преступлений</a:t>
            </a:r>
            <a:r>
              <a:rPr lang="ru-RU" sz="2000" b="1" dirty="0"/>
              <a:t> в сфере незаконного оборота наркотиков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январе-сентябре 2023 года выявлено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6 </a:t>
            </a:r>
            <a:r>
              <a:rPr lang="ru-RU" sz="2000" b="1" dirty="0"/>
              <a:t>несовершеннолетних, совершивших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4 преступления.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830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проводится работа по вовлечению лиц, страдающих алкоголизмом, наркоманией, </a:t>
            </a:r>
            <a:r>
              <a:rPr lang="ru-RU" sz="2000" b="1" dirty="0" smtClean="0"/>
              <a:t>токсикоманией в </a:t>
            </a:r>
            <a:r>
              <a:rPr lang="ru-RU" sz="2000" b="1" dirty="0"/>
              <a:t>общественную </a:t>
            </a:r>
            <a:r>
              <a:rPr lang="ru-RU" sz="2000" b="1" dirty="0" smtClean="0"/>
              <a:t>жизнь 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092" y="2708225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 6 </a:t>
            </a:r>
            <a:r>
              <a:rPr lang="ru-RU" sz="2000" b="1" dirty="0"/>
              <a:t>месяцев 2023 года количество преступлений, совершенных лицами в состоянии алкогольного опьянения, уменьшилось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(-</a:t>
            </a:r>
            <a:r>
              <a:rPr lang="ru-RU" sz="2000" b="1" dirty="0"/>
              <a:t>8,0%; с 7 723 до 7 103). Также снизился на 0,9% (с 31,5% до 30,6%) удельный вес преступлений, совершенных лицами в состоянии алкогольного опьянения, от их общего числа.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0604" y="2708224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количество преступлений, совершенных лицами в состоянии алкогольного опьянения, уменьшилось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(-</a:t>
            </a:r>
            <a:r>
              <a:rPr lang="ru-RU" sz="2000" b="1" dirty="0"/>
              <a:t>12,7%; с 1 453 до 1 269). Также снизился на 1,7%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с 35,3% до 33,6%) удельный вес преступлений, совершенных лицами в состоянии алкогольного опьянения, от их общего числа. </a:t>
            </a:r>
          </a:p>
        </p:txBody>
      </p:sp>
    </p:spTree>
    <p:extLst>
      <p:ext uri="{BB962C8B-B14F-4D97-AF65-F5344CB8AC3E}">
        <p14:creationId xmlns:p14="http://schemas.microsoft.com/office/powerpoint/2010/main" val="398984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Одним из основных национальных интересов в социальной сфере является минимизация уровня коррупции.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092" y="2708225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 республике зарегистрировано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</a:t>
            </a:r>
            <a:r>
              <a:rPr lang="ru-RU" b="1" dirty="0"/>
              <a:t>328 уголовных дел о коррупционных преступлениях, что на 26,6% больше, чем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2021 году (1 049).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первом полугодии 2023 г. зарегистрировано 638 уголовных дел </a:t>
            </a:r>
            <a:r>
              <a:rPr lang="ru-RU" b="1" dirty="0" smtClean="0"/>
              <a:t>о </a:t>
            </a:r>
            <a:r>
              <a:rPr lang="ru-RU" b="1" dirty="0"/>
              <a:t>коррупционных преступлениях, что составило 1,5% от общего числа возбужденных уголовных дел о всех преступлениях (41 208).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0604" y="2708224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январе-сентябре 2023 года </a:t>
            </a:r>
            <a:r>
              <a:rPr lang="ru-RU" b="1" dirty="0" smtClean="0"/>
              <a:t>количество </a:t>
            </a:r>
            <a:r>
              <a:rPr lang="ru-RU" b="1" dirty="0"/>
              <a:t>уголовных дел, возбужденных по коррупционным составам увеличилось на 5,7%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с 88 до 93), аналогичная тенденция отмечалась и по итогам 2022 года (со 110 до 112).</a:t>
            </a:r>
          </a:p>
          <a:p>
            <a:pPr algn="ctr"/>
            <a:r>
              <a:rPr lang="ru-RU" b="1" dirty="0"/>
              <a:t>Коррупционные преступления в январе-сентябре </a:t>
            </a:r>
            <a:r>
              <a:rPr lang="ru-RU" b="1" dirty="0" err="1"/>
              <a:t>т.г</a:t>
            </a:r>
            <a:r>
              <a:rPr lang="ru-RU" b="1" dirty="0"/>
              <a:t>. составили 1,3% от числа зарегистрированных на территории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5073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15827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структуре коррупционной преступности традиционно преобладают взяточничество, хищение путем злоупотребления служебными полномочиями, злоупотребление властью или служебными полномочиями, превышение власти или служебных полномочий.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904" y="2780928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187" y="278046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32" y="3237646"/>
            <a:ext cx="4257816" cy="362035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2021–2022 годах и первом полугодии 2023 г. расследовано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 </a:t>
            </a:r>
            <a:r>
              <a:rPr lang="ru-RU" b="1" dirty="0"/>
              <a:t>370 уголовных дел о коррупционных преступлениях </a:t>
            </a:r>
            <a:r>
              <a:rPr lang="ru-RU" b="1" dirty="0" smtClean="0"/>
              <a:t>2021 </a:t>
            </a:r>
            <a:r>
              <a:rPr lang="ru-RU" b="1" dirty="0"/>
              <a:t>год – 1 285 дел, </a:t>
            </a:r>
            <a:endParaRPr lang="ru-RU" b="1" dirty="0" smtClean="0"/>
          </a:p>
          <a:p>
            <a:pPr algn="ctr"/>
            <a:r>
              <a:rPr lang="ru-RU" b="1" dirty="0" smtClean="0"/>
              <a:t>2022 </a:t>
            </a:r>
            <a:r>
              <a:rPr lang="ru-RU" b="1" dirty="0"/>
              <a:t>год – </a:t>
            </a:r>
            <a:r>
              <a:rPr lang="ru-RU" b="1" dirty="0" smtClean="0"/>
              <a:t>1 </a:t>
            </a:r>
            <a:r>
              <a:rPr lang="ru-RU" b="1" dirty="0"/>
              <a:t>710, первое полугодие текущего года – </a:t>
            </a:r>
            <a:r>
              <a:rPr lang="ru-RU" b="1" dirty="0" smtClean="0"/>
              <a:t>375.</a:t>
            </a:r>
          </a:p>
          <a:p>
            <a:pPr algn="ctr"/>
            <a:r>
              <a:rPr lang="ru-RU" b="1" dirty="0"/>
              <a:t>Сумма причиненного совершением коррупционных преступлений ущерба (вреда) </a:t>
            </a:r>
            <a:r>
              <a:rPr lang="ru-RU" b="1" dirty="0" smtClean="0"/>
              <a:t>составила </a:t>
            </a:r>
            <a:r>
              <a:rPr lang="ru-RU" b="1" dirty="0"/>
              <a:t>49,6 млн рублей.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7555" y="3237646"/>
            <a:ext cx="4329987" cy="362035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января-сентября 2023 г. расследовано 238 уголовных дел экономической направленности.</a:t>
            </a:r>
          </a:p>
          <a:p>
            <a:pPr algn="ctr"/>
            <a:r>
              <a:rPr lang="ru-RU" b="1" dirty="0"/>
              <a:t>Сумма причиненного совершением коррупционных преступлений ущерба (вреда)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/>
              <a:t>оконченным составила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717,8 </a:t>
            </a:r>
            <a:r>
              <a:rPr lang="ru-RU" b="1" dirty="0"/>
              <a:t>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267897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100741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наблюдется </a:t>
            </a:r>
            <a:r>
              <a:rPr lang="ru-RU" sz="2000" b="1" dirty="0"/>
              <a:t>рост количества регистрируемых преступлений, совершаемых с использованием информационно-коммуникационных </a:t>
            </a:r>
            <a:r>
              <a:rPr lang="ru-RU" sz="2000" b="1" dirty="0" smtClean="0"/>
              <a:t>технологий (ИКТ)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420" y="2230839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703" y="2230373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708" y="2839503"/>
            <a:ext cx="4257816" cy="267772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феврале–марте 2023 г</a:t>
            </a:r>
            <a:r>
              <a:rPr lang="ru-RU" b="1" dirty="0" smtClean="0"/>
              <a:t>. произошел </a:t>
            </a:r>
            <a:r>
              <a:rPr lang="ru-RU" b="1" dirty="0"/>
              <a:t>рост преступлений, совершенных с использованием ИКТ (на 29,4%).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673" y="2839502"/>
            <a:ext cx="4329987" cy="267773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января-сентября </a:t>
            </a:r>
            <a:r>
              <a:rPr lang="ru-RU" b="1" dirty="0" err="1"/>
              <a:t>т.г</a:t>
            </a:r>
            <a:r>
              <a:rPr lang="ru-RU" b="1" dirty="0"/>
              <a:t>. увеличилось количество регистрируемых </a:t>
            </a:r>
            <a:r>
              <a:rPr lang="ru-RU" b="1" dirty="0" err="1"/>
              <a:t>киберперступлений</a:t>
            </a:r>
            <a:r>
              <a:rPr lang="ru-RU" b="1" dirty="0"/>
              <a:t> на 22,8%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(с </a:t>
            </a:r>
            <a:r>
              <a:rPr lang="ru-RU" b="1" dirty="0"/>
              <a:t>1047 до 1286), при этом основной их всплеск был зарегистрирован в январе-апреле </a:t>
            </a:r>
            <a:r>
              <a:rPr lang="ru-RU" b="1" dirty="0" err="1"/>
              <a:t>т.г</a:t>
            </a:r>
            <a:r>
              <a:rPr lang="ru-RU" b="1" dirty="0"/>
              <a:t>. и составил 45,5%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с 420 до </a:t>
            </a:r>
            <a:r>
              <a:rPr lang="ru-RU" b="1" dirty="0" smtClean="0"/>
              <a:t>611)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462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484784"/>
            <a:ext cx="4896544" cy="36626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«Беларусь является примером отсутствия пропасти между богатыми и бедными, примером социальной защищенности всех граждан, примером здорового общества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традиционных ценностей».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201" r="14562" b="3932"/>
          <a:stretch/>
        </p:blipFill>
        <p:spPr>
          <a:xfrm>
            <a:off x="5292080" y="1455064"/>
            <a:ext cx="3744416" cy="36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874639"/>
          </a:xfrm>
        </p:spPr>
        <p:txBody>
          <a:bodyPr/>
          <a:lstStyle/>
          <a:p>
            <a:r>
              <a:rPr lang="ru-RU" altLang="ru-RU" dirty="0" smtClean="0"/>
              <a:t>СОЦИАЛЬНАЯ БЕЗОПАСНОСТЬ:</a:t>
            </a:r>
            <a:br>
              <a:rPr lang="ru-RU" altLang="ru-RU" dirty="0" smtClean="0"/>
            </a:br>
            <a:r>
              <a:rPr lang="ru-RU" altLang="ru-RU" dirty="0" smtClean="0"/>
              <a:t>ОСНОВНЫЕ ПРИНЦИПЫ </a:t>
            </a:r>
            <a:br>
              <a:rPr lang="ru-RU" altLang="ru-RU" dirty="0" smtClean="0"/>
            </a:br>
            <a:r>
              <a:rPr lang="ru-RU" altLang="ru-RU" dirty="0" smtClean="0"/>
              <a:t>И ПРИОРИТЕТЫ</a:t>
            </a:r>
          </a:p>
        </p:txBody>
      </p:sp>
      <p:sp>
        <p:nvSpPr>
          <p:cNvPr id="3" name="Овал 2"/>
          <p:cNvSpPr/>
          <p:nvPr/>
        </p:nvSpPr>
        <p:spPr>
          <a:xfrm rot="20711446">
            <a:off x="291824" y="480834"/>
            <a:ext cx="1999778" cy="100811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951199" cy="8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474"/>
            <a:ext cx="9144000" cy="868362"/>
          </a:xfrm>
        </p:spPr>
        <p:txBody>
          <a:bodyPr/>
          <a:lstStyle/>
          <a:p>
            <a:r>
              <a:rPr lang="ru-RU" sz="3200" dirty="0"/>
              <a:t>Глобальные вызовы и новые реалии мирового развития в социальной сфере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4</a:t>
            </a:fld>
            <a:endParaRPr lang="en-US" alt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40836"/>
            <a:ext cx="4272754" cy="43651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56662"/>
            <a:ext cx="496855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Наиболее быстро прирастает население Африки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447764" y="1948750"/>
            <a:ext cx="432048" cy="290736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51256"/>
            <a:ext cx="4968552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г. – 1,3 млрд человек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884194"/>
            <a:ext cx="4968552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2090 г. – 4 млрд человек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60"/>
            <a:ext cx="3514723" cy="263387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4811986"/>
            <a:ext cx="3297517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г. – 1,4 млрд человек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5444924"/>
            <a:ext cx="3297517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2090 г. – 800 млн человек</a:t>
            </a:r>
            <a:endParaRPr lang="ru-RU" b="1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131840" y="5077527"/>
            <a:ext cx="432048" cy="57606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644685"/>
            <a:ext cx="3263205" cy="7890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Количество населения Китая падает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5436096" y="1177842"/>
            <a:ext cx="432048" cy="57606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51474" y="4438647"/>
            <a:ext cx="432048" cy="290736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5</a:t>
            </a:fld>
            <a:endParaRPr lang="en-US" altLang="ru-RU" sz="1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8856984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Негативный демографический тренд – уменьшение количества детей в семье.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2210484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начале 50-х </a:t>
            </a:r>
            <a:br>
              <a:rPr lang="ru-RU" b="1" dirty="0" smtClean="0"/>
            </a:br>
            <a:r>
              <a:rPr lang="ru-RU" b="1" dirty="0" smtClean="0"/>
              <a:t>на 1 женщину – 5 детей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7036" y="2210484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концу 2020-х </a:t>
            </a:r>
          </a:p>
          <a:p>
            <a:pPr algn="ctr"/>
            <a:r>
              <a:rPr lang="ru-RU" b="1" dirty="0" smtClean="0"/>
              <a:t>на 1 женщину – около 2-х детей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335180"/>
            <a:ext cx="8856984" cy="1068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мы живем в эпоху имущественного расслоения – массовой концентрации богатства и беспрецедентного неравенства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4548936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10% самых богатых людей владеют 76% всего богатства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7036" y="4548936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беднейшие – всего 2%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5624887"/>
            <a:ext cx="6769732" cy="10965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Половина населения мира живет в странах, где правительствам приходится тратить больше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погашение долгов, чем они могут потратить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образование или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178064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6</a:t>
            </a:fld>
            <a:endParaRPr lang="en-US" alt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Продолжают сокращаться производственный потенциал мирового сельского хозяйства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364" y="220486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Уже сегодня более 3 млрд жителей планеты не могут позволить себе здоровое питание.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364" y="3260812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число голодающих в мире увеличилось на 122 млн чел.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60" y="4167137"/>
            <a:ext cx="3960440" cy="25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7</a:t>
            </a:fld>
            <a:endParaRPr lang="en-US" alt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Следствием глобальных вызовов является обострение социальных противоречий на европейском и других континентах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364" y="2130476"/>
            <a:ext cx="3749588" cy="24510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 многих странах Европы кризис доступного жилья сокращает доходы семей, углубляет неравенство, вредит здоровью детей, обедняет молодежь, приводит к росту бездомности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3236" y="2130476"/>
            <a:ext cx="3533564" cy="14425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число бездомных в Европе выросло до рекордных значений – практически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</a:t>
            </a:r>
            <a:r>
              <a:rPr lang="ru-RU" b="1" dirty="0"/>
              <a:t>млн чел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732204"/>
            <a:ext cx="353356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ФРГ </a:t>
            </a:r>
            <a:r>
              <a:rPr lang="ru-RU" b="1" dirty="0" smtClean="0"/>
              <a:t>в </a:t>
            </a:r>
            <a:r>
              <a:rPr lang="ru-RU" b="1" dirty="0"/>
              <a:t>2022 году было зарегистрировано 262,6 тыс. людей без крова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4827496"/>
            <a:ext cx="3533564" cy="9124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Испании </a:t>
            </a:r>
            <a:r>
              <a:rPr lang="ru-RU" b="1" dirty="0" smtClean="0"/>
              <a:t>в 2022 году </a:t>
            </a:r>
            <a:r>
              <a:rPr lang="ru-RU" b="1" dirty="0"/>
              <a:t>– чуть более </a:t>
            </a:r>
          </a:p>
          <a:p>
            <a:pPr algn="ctr"/>
            <a:r>
              <a:rPr lang="ru-RU" b="1" dirty="0"/>
              <a:t>28,5 тыс. чел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809035"/>
            <a:ext cx="3533564" cy="9124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Ирландии число бездомных составило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11,6 </a:t>
            </a:r>
            <a:r>
              <a:rPr lang="ru-RU" b="1" dirty="0"/>
              <a:t>тыс. чел</a:t>
            </a:r>
          </a:p>
        </p:txBody>
      </p:sp>
    </p:spTree>
    <p:extLst>
      <p:ext uri="{BB962C8B-B14F-4D97-AF65-F5344CB8AC3E}">
        <p14:creationId xmlns:p14="http://schemas.microsoft.com/office/powerpoint/2010/main" val="138662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национальные интересы в социальной сфере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377" y="2132856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удовлетворение ключевых социальных потребностей </a:t>
            </a:r>
            <a:r>
              <a:rPr lang="ru-RU" b="1" dirty="0" smtClean="0"/>
              <a:t>граждан;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377" y="2820820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общественной безопасности и безопасности жизнедеятельности </a:t>
            </a:r>
            <a:r>
              <a:rPr lang="ru-RU" b="1" dirty="0" smtClean="0"/>
              <a:t>населения;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377" y="350878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снижение уровня преступности и криминализации </a:t>
            </a:r>
            <a:r>
              <a:rPr lang="ru-RU" b="1" dirty="0" smtClean="0"/>
              <a:t>общества;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377" y="4184648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устойчивость рынка труда, минимизация безработицы и достойный уровень оплаты </a:t>
            </a:r>
            <a:r>
              <a:rPr lang="ru-RU" b="1" dirty="0" smtClean="0"/>
              <a:t>труда;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361" y="487503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интеллектуального и духовно-нравственного потенциала общества, укрепление </a:t>
            </a:r>
            <a:r>
              <a:rPr lang="ru-RU" b="1" dirty="0" smtClean="0"/>
              <a:t>патриотизма.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2973" y="1626096"/>
            <a:ext cx="432048" cy="50676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1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Республика Беларусь – демократическое социальное правовое государство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0364" y="1124744"/>
            <a:ext cx="8363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финансирование отраслей социальной сферы ежегодно направляется около 12% </a:t>
            </a:r>
            <a:r>
              <a:rPr lang="ru-RU" sz="2000" b="1" dirty="0" smtClean="0"/>
              <a:t>ВВП 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0364" y="1884716"/>
            <a:ext cx="2093404" cy="1184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актуальные приоритеты пятилетки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1884716"/>
            <a:ext cx="20934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счастливая семья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2508684"/>
            <a:ext cx="20934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сильные регионы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6498" y="1871360"/>
            <a:ext cx="259389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интеллектуальная среда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6498" y="2495328"/>
            <a:ext cx="259389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государство-партнер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2627784" y="2116798"/>
            <a:ext cx="432048" cy="72008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412" y="3280216"/>
            <a:ext cx="8363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 </a:t>
            </a:r>
            <a:r>
              <a:rPr lang="ru-RU" b="1" dirty="0"/>
              <a:t>2023 года сохраняет социальную направленность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гарантирует доступность для населения базовых социальных услуг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2412" y="4040188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2023 г. </a:t>
            </a:r>
            <a:r>
              <a:rPr lang="ru-RU" sz="2000" b="1" dirty="0"/>
              <a:t>- 27,7 млрд </a:t>
            </a:r>
            <a:r>
              <a:rPr lang="ru-RU" sz="2000" b="1" dirty="0" smtClean="0"/>
              <a:t>рублей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53290" y="4028356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здравоохранение 10,5 млрд руб.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67854" y="4014233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образование </a:t>
            </a:r>
            <a:br>
              <a:rPr lang="ru-RU" sz="2000" b="1" dirty="0" smtClean="0"/>
            </a:br>
            <a:r>
              <a:rPr lang="ru-RU" sz="2000" b="1" dirty="0" smtClean="0"/>
              <a:t>10,5 млрд руб.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80" y="4872000"/>
            <a:ext cx="8363272" cy="1605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задача государства – обеспечить гражданину достойный уровень социальной защиты и поддержки, а гражданин должен быть сам ответственен за удовлетворение личных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89109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dark">
  <a:themeElements>
    <a:clrScheme name="sample_dark 3">
      <a:dk1>
        <a:srgbClr val="281472"/>
      </a:dk1>
      <a:lt1>
        <a:srgbClr val="FFFFFF"/>
      </a:lt1>
      <a:dk2>
        <a:srgbClr val="2B64D5"/>
      </a:dk2>
      <a:lt2>
        <a:srgbClr val="F0F7BD"/>
      </a:lt2>
      <a:accent1>
        <a:srgbClr val="B2B838"/>
      </a:accent1>
      <a:accent2>
        <a:srgbClr val="E68B30"/>
      </a:accent2>
      <a:accent3>
        <a:srgbClr val="ACB8E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B8E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354</TotalTime>
  <Words>2608</Words>
  <Application>Microsoft Office PowerPoint</Application>
  <PresentationFormat>Экран (4:3)</PresentationFormat>
  <Paragraphs>348</Paragraphs>
  <Slides>38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sample_dark</vt:lpstr>
      <vt:lpstr>СОЦИАЛЬНАЯ БЕЗОПАСНОСТЬ: ОСНОВНЫЕ ПРИНЦИПЫ  И ПРИОРИТЕТЫ</vt:lpstr>
      <vt:lpstr>Принципы социальной политики государства</vt:lpstr>
      <vt:lpstr>Глобальные вызовы и новые реалии мирового развития в социальной сфере</vt:lpstr>
      <vt:lpstr>Глобальные вызовы и новые реалии мирового развития в социальной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БЕЗОПАСНОСТЬ: ОСНОВНЫЕ ПРИНЦИПЫ  И ПРИОРИТЕТЫ</vt:lpstr>
    </vt:vector>
  </TitlesOfParts>
  <Company>Управление идеологии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БЕЗОПАСНОСТЬ: ОСНОВНЫЕ ПРИНЦИПЫ  И ПРИОРИТЕТЫ</dc:title>
  <dc:creator>Святослав</dc:creator>
  <cp:lastModifiedBy>КОЛОМИЙЦЕВА Юлия Александровна</cp:lastModifiedBy>
  <cp:revision>56</cp:revision>
  <dcterms:created xsi:type="dcterms:W3CDTF">2023-10-17T04:40:34Z</dcterms:created>
  <dcterms:modified xsi:type="dcterms:W3CDTF">2023-10-19T14:19:42Z</dcterms:modified>
</cp:coreProperties>
</file>