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04" r:id="rId28"/>
    <p:sldId id="305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306" r:id="rId38"/>
  </p:sldIdLst>
  <p:sldSz cx="18288000" cy="10287000"/>
  <p:notesSz cx="6858000" cy="9144000"/>
  <p:embeddedFontLst>
    <p:embeddedFont>
      <p:font typeface="Calibri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196" autoAdjust="0"/>
  </p:normalViewPr>
  <p:slideViewPr>
    <p:cSldViewPr>
      <p:cViewPr>
        <p:scale>
          <a:sx n="79" d="100"/>
          <a:sy n="79" d="100"/>
        </p:scale>
        <p:origin x="-228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CEF8D-7FB7-4CD3-B067-2377B7ACEBE8}" type="datetimeFigureOut">
              <a:rPr lang="x-none" smtClean="0"/>
              <a:t>19.12.2023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45057-60C3-4F03-9257-1B712B0A0A3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4463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5110-9668-490B-8A28-B79ED600C206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9016-CE44-473B-A9D4-0E5C15884990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105D-4386-4532-A330-E58299165A39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E129-604B-4FF4-85BF-51DE2FB01185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DCA0-2B19-4D48-9D1E-C3F55AA3B5F4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D859-5F7B-4247-8CA3-DF4D8CFEAC76}" type="datetime1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E685-04DC-408F-9504-245EDC4236C5}" type="datetime1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E57A-2F71-4661-9FFC-C23E6B5F1DCF}" type="datetime1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3EA1-74F6-43B6-80C1-18F4AE2F4202}" type="datetime1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A60E-E996-48E4-8D84-D41625D279CB}" type="datetime1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8A05-E752-46E5-BA0F-BFAD20AF80F2}" type="datetime1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DC820-528F-4593-9F9F-EA7B8438FD33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392544" y="4154952"/>
            <a:ext cx="11958151" cy="1929323"/>
            <a:chOff x="0" y="0"/>
            <a:chExt cx="3149472" cy="5081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49472" cy="508135"/>
            </a:xfrm>
            <a:custGeom>
              <a:avLst/>
              <a:gdLst/>
              <a:ahLst/>
              <a:cxnLst/>
              <a:rect l="l" t="t" r="r" b="b"/>
              <a:pathLst>
                <a:path w="3149472" h="508135">
                  <a:moveTo>
                    <a:pt x="0" y="0"/>
                  </a:moveTo>
                  <a:lnTo>
                    <a:pt x="3149472" y="0"/>
                  </a:lnTo>
                  <a:lnTo>
                    <a:pt x="314947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149472" cy="536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690731" y="168717"/>
            <a:ext cx="2647750" cy="2647750"/>
          </a:xfrm>
          <a:custGeom>
            <a:avLst/>
            <a:gdLst/>
            <a:ahLst/>
            <a:cxnLst/>
            <a:rect l="l" t="t" r="r" b="b"/>
            <a:pathLst>
              <a:path w="2647750" h="2647750">
                <a:moveTo>
                  <a:pt x="0" y="0"/>
                </a:moveTo>
                <a:lnTo>
                  <a:pt x="2647750" y="0"/>
                </a:lnTo>
                <a:lnTo>
                  <a:pt x="2647750" y="2647750"/>
                </a:lnTo>
                <a:lnTo>
                  <a:pt x="0" y="2647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380940" y="649592"/>
            <a:ext cx="7516996" cy="8987817"/>
            <a:chOff x="0" y="0"/>
            <a:chExt cx="8603361" cy="10286746"/>
          </a:xfrm>
        </p:grpSpPr>
        <p:sp>
          <p:nvSpPr>
            <p:cNvPr id="7" name="Freeform 7"/>
            <p:cNvSpPr/>
            <p:nvPr/>
          </p:nvSpPr>
          <p:spPr>
            <a:xfrm>
              <a:off x="-2794" y="-127"/>
              <a:ext cx="8606155" cy="10286873"/>
            </a:xfrm>
            <a:custGeom>
              <a:avLst/>
              <a:gdLst/>
              <a:ahLst/>
              <a:cxnLst/>
              <a:rect l="l" t="t" r="r" b="b"/>
              <a:pathLst>
                <a:path w="8606155" h="10286873">
                  <a:moveTo>
                    <a:pt x="8606155" y="10251440"/>
                  </a:moveTo>
                  <a:cubicBezTo>
                    <a:pt x="8606155" y="10284587"/>
                    <a:pt x="8595487" y="10286873"/>
                    <a:pt x="8567674" y="10286873"/>
                  </a:cubicBezTo>
                  <a:cubicBezTo>
                    <a:pt x="5713095" y="10286238"/>
                    <a:pt x="2858643" y="10286238"/>
                    <a:pt x="4064" y="10286238"/>
                  </a:cubicBezTo>
                  <a:cubicBezTo>
                    <a:pt x="0" y="10272395"/>
                    <a:pt x="6350" y="10259822"/>
                    <a:pt x="9271" y="10246995"/>
                  </a:cubicBezTo>
                  <a:cubicBezTo>
                    <a:pt x="134747" y="9685401"/>
                    <a:pt x="260350" y="9123934"/>
                    <a:pt x="386207" y="8562467"/>
                  </a:cubicBezTo>
                  <a:cubicBezTo>
                    <a:pt x="565658" y="7761986"/>
                    <a:pt x="745490" y="6961632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5"/>
                    <a:pt x="8605139" y="6846316"/>
                    <a:pt x="8606155" y="10251440"/>
                  </a:cubicBezTo>
                  <a:close/>
                </a:path>
              </a:pathLst>
            </a:custGeom>
            <a:blipFill>
              <a:blip r:embed="rId4"/>
              <a:stretch>
                <a:fillRect l="-39675" r="-39675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36673" y="8115300"/>
            <a:ext cx="2647750" cy="2647750"/>
          </a:xfrm>
          <a:custGeom>
            <a:avLst/>
            <a:gdLst/>
            <a:ahLst/>
            <a:cxnLst/>
            <a:rect l="l" t="t" r="r" b="b"/>
            <a:pathLst>
              <a:path w="2647750" h="2647750">
                <a:moveTo>
                  <a:pt x="0" y="0"/>
                </a:moveTo>
                <a:lnTo>
                  <a:pt x="2647750" y="0"/>
                </a:lnTo>
                <a:lnTo>
                  <a:pt x="2647750" y="2647751"/>
                </a:lnTo>
                <a:lnTo>
                  <a:pt x="0" y="26477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11560" y="312728"/>
            <a:ext cx="2572863" cy="2300569"/>
          </a:xfrm>
          <a:custGeom>
            <a:avLst/>
            <a:gdLst/>
            <a:ahLst/>
            <a:cxnLst/>
            <a:rect l="l" t="t" r="r" b="b"/>
            <a:pathLst>
              <a:path w="2572863" h="2300569">
                <a:moveTo>
                  <a:pt x="0" y="0"/>
                </a:moveTo>
                <a:lnTo>
                  <a:pt x="2572863" y="0"/>
                </a:lnTo>
                <a:lnTo>
                  <a:pt x="2572863" y="2300569"/>
                </a:lnTo>
                <a:lnTo>
                  <a:pt x="0" y="23005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11560" y="3019637"/>
            <a:ext cx="11519059" cy="2890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59"/>
              </a:lnSpc>
              <a:spcBef>
                <a:spcPct val="0"/>
              </a:spcBef>
            </a:pPr>
            <a:r>
              <a:rPr lang="en-US" sz="4400" b="1" u="none" strike="noStrike" dirty="0">
                <a:solidFill>
                  <a:srgbClr val="56AEFF"/>
                </a:solidFill>
                <a:latin typeface="Now Bold"/>
              </a:rPr>
              <a:t>ПОЛИТИЧЕСКАЯ БЕЗОПАСНОСТЬ </a:t>
            </a:r>
          </a:p>
          <a:p>
            <a:pPr marL="0" lvl="0" indent="0" algn="l">
              <a:lnSpc>
                <a:spcPts val="4459"/>
              </a:lnSpc>
              <a:spcBef>
                <a:spcPct val="0"/>
              </a:spcBef>
            </a:pPr>
            <a:r>
              <a:rPr lang="en-US" sz="4400" b="1" u="none" strike="noStrike" dirty="0">
                <a:solidFill>
                  <a:srgbClr val="56AEFF"/>
                </a:solidFill>
                <a:latin typeface="Now Bold"/>
              </a:rPr>
              <a:t>КАК ОСНОВА ОБЩЕСТВЕННО-ПОЛИТИЧЕСКОЙ </a:t>
            </a:r>
          </a:p>
          <a:p>
            <a:pPr marL="0" lvl="0" indent="0" algn="l">
              <a:lnSpc>
                <a:spcPts val="4459"/>
              </a:lnSpc>
              <a:spcBef>
                <a:spcPct val="0"/>
              </a:spcBef>
            </a:pPr>
            <a:r>
              <a:rPr lang="en-US" sz="4400" b="1" u="none" strike="noStrike" dirty="0">
                <a:solidFill>
                  <a:srgbClr val="56AEFF"/>
                </a:solidFill>
                <a:latin typeface="Now Bold"/>
              </a:rPr>
              <a:t>СТАБИЛЬНОСТИ СУВЕРЕННОГО ГОСУДАРСТВА.</a:t>
            </a:r>
          </a:p>
          <a:p>
            <a:pPr marL="0" lvl="0" indent="0" algn="l">
              <a:lnSpc>
                <a:spcPts val="4459"/>
              </a:lnSpc>
              <a:spcBef>
                <a:spcPct val="0"/>
              </a:spcBef>
            </a:pPr>
            <a:r>
              <a:rPr lang="en-US" sz="4400" b="1" u="none" strike="noStrike" dirty="0">
                <a:solidFill>
                  <a:srgbClr val="56AEFF"/>
                </a:solidFill>
                <a:latin typeface="Now Bold"/>
              </a:rPr>
              <a:t>ИЗБИРАТЕЛЬНАЯ КАМПАНИЯ 2024 ГОДА</a:t>
            </a:r>
          </a:p>
          <a:p>
            <a:pPr marL="0" lvl="0" indent="0" algn="l">
              <a:lnSpc>
                <a:spcPts val="4459"/>
              </a:lnSpc>
              <a:spcBef>
                <a:spcPct val="0"/>
              </a:spcBef>
            </a:pPr>
            <a:r>
              <a:rPr lang="en-US" sz="4400" b="1" u="none" strike="noStrike" dirty="0">
                <a:solidFill>
                  <a:srgbClr val="56AEFF"/>
                </a:solidFill>
                <a:latin typeface="Now Bold"/>
              </a:rPr>
              <a:t>В НОВЫХ ПРАВОВЫХ УСЛОВИЯХ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10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xmlns="" id="{303D827B-D266-4895-A1F3-BEFBD8E00946}"/>
              </a:ext>
            </a:extLst>
          </p:cNvPr>
          <p:cNvSpPr txBox="1"/>
          <p:nvPr/>
        </p:nvSpPr>
        <p:spPr>
          <a:xfrm>
            <a:off x="624936" y="382905"/>
            <a:ext cx="17038127" cy="64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en-US" sz="4219" u="none" strike="noStrike" dirty="0">
                <a:solidFill>
                  <a:srgbClr val="56AEFF"/>
                </a:solidFill>
                <a:latin typeface="Now Bold"/>
              </a:rPr>
              <a:t>РЕСПУБЛИКА БЕЛАРУСЬ В ГЕОПОЛИТИЧЕСКИХ РЕАЛИЯХ</a:t>
            </a: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 </a:t>
            </a:r>
            <a:r>
              <a:rPr lang="en-US" sz="4219" u="none" strike="noStrike" dirty="0">
                <a:solidFill>
                  <a:srgbClr val="56AEFF"/>
                </a:solidFill>
                <a:latin typeface="Now Bold"/>
              </a:rPr>
              <a:t>XXI ВЕКА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20A1E1F-30A5-44CB-9496-E57E79E71C84}"/>
              </a:ext>
            </a:extLst>
          </p:cNvPr>
          <p:cNvSpPr/>
          <p:nvPr/>
        </p:nvSpPr>
        <p:spPr>
          <a:xfrm>
            <a:off x="899063" y="1257300"/>
            <a:ext cx="16764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отдельными государствами и коалициями активно используются инструменты политико-дипломатического, экономического и иного давления для продвижения своих интересов. 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455229-760A-4475-B7A5-08EC1D15F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63" y="3157607"/>
            <a:ext cx="1834611" cy="12230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C667404-FF6D-49D3-80AC-7362627F7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63" y="4847581"/>
            <a:ext cx="1834611" cy="12230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274D335-E1AC-4848-A251-F2BDCC8511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048701"/>
            <a:ext cx="1815561" cy="1210374"/>
          </a:xfrm>
          <a:prstGeom prst="rect">
            <a:avLst/>
          </a:prstGeom>
        </p:spPr>
      </p:pic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xmlns="" id="{A37C2E0F-C597-437D-8287-39A306A1AB09}"/>
              </a:ext>
            </a:extLst>
          </p:cNvPr>
          <p:cNvSpPr/>
          <p:nvPr/>
        </p:nvSpPr>
        <p:spPr>
          <a:xfrm>
            <a:off x="5791200" y="4152900"/>
            <a:ext cx="2057400" cy="1223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BE7BEA0-DB8C-445E-85AC-E560E86369B1}"/>
              </a:ext>
            </a:extLst>
          </p:cNvPr>
          <p:cNvSpPr/>
          <p:nvPr/>
        </p:nvSpPr>
        <p:spPr>
          <a:xfrm>
            <a:off x="8401052" y="3160032"/>
            <a:ext cx="2952748" cy="2710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анонсируется вступление в ЕС «в обозримой перспективе»</a:t>
            </a:r>
            <a:endParaRPr lang="x-non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94FCF60-5E75-4B86-A67B-109CC93A03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18" y="6927574"/>
            <a:ext cx="1905000" cy="1266825"/>
          </a:xfrm>
          <a:prstGeom prst="rect">
            <a:avLst/>
          </a:prstGeom>
        </p:spPr>
      </p:pic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xmlns="" id="{A129E6A1-0D7B-442D-B9B9-39DED0D01AD5}"/>
              </a:ext>
            </a:extLst>
          </p:cNvPr>
          <p:cNvSpPr/>
          <p:nvPr/>
        </p:nvSpPr>
        <p:spPr>
          <a:xfrm>
            <a:off x="3733800" y="6949450"/>
            <a:ext cx="2057400" cy="1223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3328B23-D2E9-4B28-9E0F-CA378C21A796}"/>
              </a:ext>
            </a:extLst>
          </p:cNvPr>
          <p:cNvSpPr/>
          <p:nvPr/>
        </p:nvSpPr>
        <p:spPr>
          <a:xfrm>
            <a:off x="6191250" y="6205697"/>
            <a:ext cx="5162549" cy="2710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на армянской территории Гражданской миссии ЕС, </a:t>
            </a:r>
            <a:endParaRPr lang="x-non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735DF2C-32AB-4EE5-8B76-F1804152093D}"/>
              </a:ext>
            </a:extLst>
          </p:cNvPr>
          <p:cNvSpPr/>
          <p:nvPr/>
        </p:nvSpPr>
        <p:spPr>
          <a:xfrm>
            <a:off x="12500514" y="3214408"/>
            <a:ext cx="5162549" cy="429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ЕС принял «меры помощи» в поддержку вооруженных сил Молдовы и Грузии за счет Европейского фонда мира.</a:t>
            </a:r>
            <a:endParaRPr lang="x-non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C5EB293-478E-4704-AB01-A077D72231D4}"/>
              </a:ext>
            </a:extLst>
          </p:cNvPr>
          <p:cNvSpPr txBox="1"/>
          <p:nvPr/>
        </p:nvSpPr>
        <p:spPr>
          <a:xfrm>
            <a:off x="1295400" y="4387577"/>
            <a:ext cx="107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Украина</a:t>
            </a:r>
            <a:endParaRPr lang="x-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40841E0-D71E-438E-827F-090EC901B3C2}"/>
              </a:ext>
            </a:extLst>
          </p:cNvPr>
          <p:cNvSpPr txBox="1"/>
          <p:nvPr/>
        </p:nvSpPr>
        <p:spPr>
          <a:xfrm>
            <a:off x="1333500" y="6093639"/>
            <a:ext cx="107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Молдова</a:t>
            </a:r>
            <a:endParaRPr lang="x-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FB33BF4-F297-4BF8-92F5-FB4E58863366}"/>
              </a:ext>
            </a:extLst>
          </p:cNvPr>
          <p:cNvSpPr txBox="1"/>
          <p:nvPr/>
        </p:nvSpPr>
        <p:spPr>
          <a:xfrm>
            <a:off x="3683270" y="5360054"/>
            <a:ext cx="107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Грузия</a:t>
            </a:r>
            <a:endParaRPr lang="x-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51BCD69-874F-45FF-B950-30DB443DAA67}"/>
              </a:ext>
            </a:extLst>
          </p:cNvPr>
          <p:cNvSpPr txBox="1"/>
          <p:nvPr/>
        </p:nvSpPr>
        <p:spPr>
          <a:xfrm>
            <a:off x="1276753" y="8251626"/>
            <a:ext cx="107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Армения</a:t>
            </a:r>
            <a:endParaRPr lang="x-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18526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11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xmlns="" id="{12E9BDEF-4FC4-404C-A6CF-A485360EA3BC}"/>
              </a:ext>
            </a:extLst>
          </p:cNvPr>
          <p:cNvSpPr txBox="1"/>
          <p:nvPr/>
        </p:nvSpPr>
        <p:spPr>
          <a:xfrm>
            <a:off x="624936" y="382905"/>
            <a:ext cx="17038127" cy="64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en-US" sz="4219" u="none" strike="noStrike" dirty="0">
                <a:solidFill>
                  <a:srgbClr val="56AEFF"/>
                </a:solidFill>
                <a:latin typeface="Now Bold"/>
              </a:rPr>
              <a:t>РЕСПУБЛИКА БЕЛАРУСЬ В ГЕОПОЛИТИЧЕСКИХ РЕАЛИЯХ</a:t>
            </a: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 </a:t>
            </a:r>
            <a:r>
              <a:rPr lang="en-US" sz="4219" u="none" strike="noStrike" dirty="0">
                <a:solidFill>
                  <a:srgbClr val="56AEFF"/>
                </a:solidFill>
                <a:latin typeface="Now Bold"/>
              </a:rPr>
              <a:t>XXI ВЕКА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AD1E151-57DB-465B-BF8C-C193BF0EA54B}"/>
              </a:ext>
            </a:extLst>
          </p:cNvPr>
          <p:cNvSpPr/>
          <p:nvPr/>
        </p:nvSpPr>
        <p:spPr>
          <a:xfrm>
            <a:off x="899063" y="1257300"/>
            <a:ext cx="16764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оказания давления на суверенное белорусское государство западные субъекты международной политики используют инструменты «мягкой силы»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B24F799-F81D-4277-B2BF-57A11FD2B0FE}"/>
              </a:ext>
            </a:extLst>
          </p:cNvPr>
          <p:cNvSpPr/>
          <p:nvPr/>
        </p:nvSpPr>
        <p:spPr>
          <a:xfrm>
            <a:off x="899063" y="3126694"/>
            <a:ext cx="5196937" cy="2016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санкционный прессинг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A419D36-BC80-4402-B4E8-5C3F33471408}"/>
              </a:ext>
            </a:extLst>
          </p:cNvPr>
          <p:cNvSpPr/>
          <p:nvPr/>
        </p:nvSpPr>
        <p:spPr>
          <a:xfrm>
            <a:off x="12466126" y="3314699"/>
            <a:ext cx="5196937" cy="1828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медийная война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7E00527-2BFA-41AA-A48C-B18FF47A575F}"/>
              </a:ext>
            </a:extLst>
          </p:cNvPr>
          <p:cNvSpPr/>
          <p:nvPr/>
        </p:nvSpPr>
        <p:spPr>
          <a:xfrm>
            <a:off x="6682594" y="3207656"/>
            <a:ext cx="5196937" cy="1935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искусственное ограничение официальных контактов с Беларусью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xmlns="" id="{B0BA0F25-04F6-49CD-819E-046392C7D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789301"/>
              </p:ext>
            </p:extLst>
          </p:nvPr>
        </p:nvGraphicFramePr>
        <p:xfrm>
          <a:off x="932400" y="5336492"/>
          <a:ext cx="16672463" cy="5015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1">
                  <a:extLst>
                    <a:ext uri="{9D8B030D-6E8A-4147-A177-3AD203B41FA5}">
                      <a16:colId xmlns:a16="http://schemas.microsoft.com/office/drawing/2014/main" xmlns="" val="3627684992"/>
                    </a:ext>
                  </a:extLst>
                </a:gridCol>
                <a:gridCol w="11567062">
                  <a:extLst>
                    <a:ext uri="{9D8B030D-6E8A-4147-A177-3AD203B41FA5}">
                      <a16:colId xmlns:a16="http://schemas.microsoft.com/office/drawing/2014/main" xmlns="" val="4112487585"/>
                    </a:ext>
                  </a:extLst>
                </a:gridCol>
              </a:tblGrid>
              <a:tr h="883284">
                <a:tc>
                  <a:txBody>
                    <a:bodyPr/>
                    <a:lstStyle/>
                    <a:p>
                      <a:r>
                        <a:rPr lang="ru-RU" dirty="0"/>
                        <a:t>СТРАНА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ПРИМЕР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1231562"/>
                  </a:ext>
                </a:extLst>
              </a:tr>
              <a:tr h="859282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Литва</a:t>
                      </a:r>
                      <a:endParaRPr lang="x-none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СМИ Литвы материал о Беларуси, содержащий объективную информацию о нашей стране, появляется один раз в полгода</a:t>
                      </a:r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9659860"/>
                  </a:ext>
                </a:extLst>
              </a:tr>
              <a:tr h="859282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Латвия</a:t>
                      </a:r>
                      <a:endParaRPr lang="x-none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марта 2020 г. в отношении граждан Беларуси действуют ограничения на получение виз</a:t>
                      </a:r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1128406"/>
                  </a:ext>
                </a:extLst>
              </a:tr>
              <a:tr h="859282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Польша</a:t>
                      </a:r>
                      <a:endParaRPr lang="x-none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запрещено реализовывать совместно с официальными представителями белорусской стороны любые мероприятия под угрозой наступления правовой ответственности </a:t>
                      </a:r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6363608"/>
                  </a:ext>
                </a:extLst>
              </a:tr>
              <a:tr h="859282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Швейцария</a:t>
                      </a:r>
                      <a:endParaRPr lang="x-none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июле 2023 г. белорусским учащимся – участникам 55-й Международной химической олимпиады (</a:t>
                      </a:r>
                      <a:r>
                        <a:rPr lang="ru-RU" sz="240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IChO</a:t>
                      </a:r>
                      <a:r>
                        <a:rPr lang="ru-RU" sz="240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2023), проходившей на базе Швейцарской высшей технической школы Цюриха (ETH </a:t>
                      </a:r>
                      <a:r>
                        <a:rPr lang="ru-RU" sz="240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Zürich</a:t>
                      </a:r>
                      <a:r>
                        <a:rPr lang="ru-RU" sz="240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), было запрещено выступать в статусе национальной команды</a:t>
                      </a:r>
                      <a:endParaRPr lang="x-none" sz="2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7734333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74ACF11-1B5F-4532-8047-42AD118DFC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3" b="12501"/>
          <a:stretch/>
        </p:blipFill>
        <p:spPr>
          <a:xfrm>
            <a:off x="2505570" y="6317445"/>
            <a:ext cx="991961" cy="53603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95C2687-1C63-4040-AEEB-63C5EC70F3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9" r="1112" b="21111"/>
          <a:stretch/>
        </p:blipFill>
        <p:spPr>
          <a:xfrm>
            <a:off x="2505569" y="7209480"/>
            <a:ext cx="991961" cy="53420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D44877A-539A-4356-814D-5EB20F2788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5" b="16312"/>
          <a:stretch/>
        </p:blipFill>
        <p:spPr>
          <a:xfrm>
            <a:off x="2510331" y="8059993"/>
            <a:ext cx="991961" cy="51530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AB364F8-E2D0-497C-BE74-07282FE3A6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891613"/>
            <a:ext cx="965340" cy="64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3412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12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xmlns="" id="{F5E5B424-D03B-4CA6-AEA5-3E047C859C8C}"/>
              </a:ext>
            </a:extLst>
          </p:cNvPr>
          <p:cNvSpPr txBox="1"/>
          <p:nvPr/>
        </p:nvSpPr>
        <p:spPr>
          <a:xfrm>
            <a:off x="624936" y="382905"/>
            <a:ext cx="17038127" cy="64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en-US" sz="4219" u="none" strike="noStrike" dirty="0">
                <a:solidFill>
                  <a:srgbClr val="56AEFF"/>
                </a:solidFill>
                <a:latin typeface="Now Bold"/>
              </a:rPr>
              <a:t>РЕСПУБЛИКА БЕЛАРУСЬ В ГЕОПОЛИТИЧЕСКИХ РЕАЛИЯХ</a:t>
            </a: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 </a:t>
            </a:r>
            <a:r>
              <a:rPr lang="en-US" sz="4219" u="none" strike="noStrike" dirty="0">
                <a:solidFill>
                  <a:srgbClr val="56AEFF"/>
                </a:solidFill>
                <a:latin typeface="Now Bold"/>
              </a:rPr>
              <a:t>XXI ВЕКА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7C5EF0C-51A2-4DAB-AF9C-3877472D8D9E}"/>
              </a:ext>
            </a:extLst>
          </p:cNvPr>
          <p:cNvSpPr/>
          <p:nvPr/>
        </p:nvSpPr>
        <p:spPr>
          <a:xfrm>
            <a:off x="899063" y="1257300"/>
            <a:ext cx="16764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Сравнительно небольшое по размерам белорусское государство продолжает успешно сопротивляться таким гигантам, как Евросоюз и США.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EC268A3-5E5E-4FB6-B4F9-FE910E3D5A4E}"/>
              </a:ext>
            </a:extLst>
          </p:cNvPr>
          <p:cNvSpPr/>
          <p:nvPr/>
        </p:nvSpPr>
        <p:spPr>
          <a:xfrm>
            <a:off x="899063" y="3386136"/>
            <a:ext cx="5044537" cy="640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Единственный способ успешно противостоять нынешней неприкрытой гибридной агрессии и грабительским санкциям, обеспечить политическую безопасность – единство народа на основе Конституции Республики Беларусь.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01362CA-EDCF-4A00-9CFC-4F15C0DA71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924" y="3386136"/>
            <a:ext cx="7403313" cy="640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5594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13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xmlns="" id="{A690EBC4-4F61-41A3-9782-CAA44B40C79F}"/>
              </a:ext>
            </a:extLst>
          </p:cNvPr>
          <p:cNvSpPr txBox="1"/>
          <p:nvPr/>
        </p:nvSpPr>
        <p:spPr>
          <a:xfrm>
            <a:off x="0" y="382905"/>
            <a:ext cx="18135600" cy="13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ПОЛИТИЧЕСКАЯ БЕЗОПАСНОСТЬ – ОСНОВА ОБЩЕСТВЕННО-ПОЛИТИЧЕСКОЙ СТАБИЛЬНОСТИ РЕСПУБЛИКИ БЕЛАРУСЬ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9D3AC18-9AA4-4BBE-9F28-145158DDBEED}"/>
              </a:ext>
            </a:extLst>
          </p:cNvPr>
          <p:cNvSpPr/>
          <p:nvPr/>
        </p:nvSpPr>
        <p:spPr>
          <a:xfrm>
            <a:off x="762000" y="1790700"/>
            <a:ext cx="167640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Политическая безопасность – состояние защищенности политической системы Республики Беларусь от внутренних и внешних угроз, обеспечивающее реализацию независимой государственной политики, гармоничное развитие общества и государства, сохранение традиционных основополагающих ценностей белорусского народа, соблюдение конституционных прав и свобод личности.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047BF4D-0663-476F-A34F-C65DA6EFA681}"/>
              </a:ext>
            </a:extLst>
          </p:cNvPr>
          <p:cNvSpPr/>
          <p:nvPr/>
        </p:nvSpPr>
        <p:spPr>
          <a:xfrm>
            <a:off x="762000" y="4729944"/>
            <a:ext cx="5196937" cy="3994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в мировом рейтинге Беларусь имеет высший для себя показатель с 1996 года – 0,74 балла.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(согласно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Global Economy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9444093-47D0-4893-A7C6-ED5116CF2774}"/>
              </a:ext>
            </a:extLst>
          </p:cNvPr>
          <p:cNvSpPr/>
          <p:nvPr/>
        </p:nvSpPr>
        <p:spPr>
          <a:xfrm>
            <a:off x="6545531" y="4758519"/>
            <a:ext cx="5196937" cy="3994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значение индекса политической стабильности для Беларуси с 1996 по 2021 год составляло 0,12 балла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4857066-E73F-4C98-819C-183B5E161285}"/>
              </a:ext>
            </a:extLst>
          </p:cNvPr>
          <p:cNvSpPr/>
          <p:nvPr/>
        </p:nvSpPr>
        <p:spPr>
          <a:xfrm>
            <a:off x="12329065" y="4729944"/>
            <a:ext cx="5196937" cy="3994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мировой показатель в 2021 году по 194 странам составил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0,07 балла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62961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14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xmlns="" id="{1026BB6E-5CF2-4CD7-BADD-798AA7AFCC35}"/>
              </a:ext>
            </a:extLst>
          </p:cNvPr>
          <p:cNvSpPr txBox="1"/>
          <p:nvPr/>
        </p:nvSpPr>
        <p:spPr>
          <a:xfrm>
            <a:off x="0" y="382905"/>
            <a:ext cx="18135600" cy="13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ПОЛИТИЧЕСКАЯ БЕЗОПАСНОСТЬ – ОСНОВА ОБЩЕСТВЕННО-ПОЛИТИЧЕСКОЙ СТАБИЛЬНОСТИ РЕСПУБЛИКИ БЕЛАРУСЬ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9405F08-BB13-4D02-A0C1-D67E1DAA719F}"/>
              </a:ext>
            </a:extLst>
          </p:cNvPr>
          <p:cNvSpPr/>
          <p:nvPr/>
        </p:nvSpPr>
        <p:spPr>
          <a:xfrm>
            <a:off x="762000" y="1790700"/>
            <a:ext cx="16764000" cy="130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Яркое свидетельство обеспечения политической безопасности – достижение общественного согласия по ключевым вопросам развития белорусского государства. 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71F8EC2-F9A6-4AF2-B482-487B1C0FDC47}"/>
              </a:ext>
            </a:extLst>
          </p:cNvPr>
          <p:cNvSpPr/>
          <p:nvPr/>
        </p:nvSpPr>
        <p:spPr>
          <a:xfrm>
            <a:off x="762000" y="3732359"/>
            <a:ext cx="5715000" cy="4510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Подтверждением этому стали результаты республиканского референдума 27 февраля 2022 г. по вопросу внесения изменений и дополнений в Конституцию Республики Беларусь.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73265451-45E2-4B4E-9F82-797387894C4F}"/>
              </a:ext>
            </a:extLst>
          </p:cNvPr>
          <p:cNvSpPr/>
          <p:nvPr/>
        </p:nvSpPr>
        <p:spPr>
          <a:xfrm>
            <a:off x="7162800" y="5330656"/>
            <a:ext cx="1981200" cy="130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06FE066-A27B-4A98-BA7E-34087275829F}"/>
              </a:ext>
            </a:extLst>
          </p:cNvPr>
          <p:cNvSpPr/>
          <p:nvPr/>
        </p:nvSpPr>
        <p:spPr>
          <a:xfrm>
            <a:off x="9677400" y="3884760"/>
            <a:ext cx="7848600" cy="2096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голосовании на референдуме приняло участие 5 359 403 гражданина, или 78,63% от числа граждан, внесенных в списки для голосования. 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878925D-2B50-4271-A8C5-9260AC0696F9}"/>
              </a:ext>
            </a:extLst>
          </p:cNvPr>
          <p:cNvSpPr/>
          <p:nvPr/>
        </p:nvSpPr>
        <p:spPr>
          <a:xfrm>
            <a:off x="9677400" y="6145743"/>
            <a:ext cx="7848600" cy="2096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принятие решения по вынесенному на референдум вопросу проголосовало 4 440 830 граждан, или 82,86% от принявших участие в голосовании граждан.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61962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15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xmlns="" id="{ABE52FA5-829F-40D0-8510-6291D8946FF6}"/>
              </a:ext>
            </a:extLst>
          </p:cNvPr>
          <p:cNvSpPr txBox="1"/>
          <p:nvPr/>
        </p:nvSpPr>
        <p:spPr>
          <a:xfrm>
            <a:off x="0" y="382905"/>
            <a:ext cx="18135600" cy="13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ПОЛИТИЧЕСКАЯ БЕЗОПАСНОСТЬ – ОСНОВА ОБЩЕСТВЕННО-ПОЛИТИЧЕСКОЙ СТАБИЛЬНОСТИ РЕСПУБЛИКИ БЕЛАРУСЬ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4E1BB99-6AA5-44CB-BEFB-927977DCDA2E}"/>
              </a:ext>
            </a:extLst>
          </p:cNvPr>
          <p:cNvSpPr/>
          <p:nvPr/>
        </p:nvSpPr>
        <p:spPr>
          <a:xfrm>
            <a:off x="762000" y="1790700"/>
            <a:ext cx="16764000" cy="130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статуса ВНС – яркий пример реализации принципов народовластия, открытости государства для общества в нашей стране.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5350AFC-FBCD-4000-8D99-0DFAFBBB9293}"/>
              </a:ext>
            </a:extLst>
          </p:cNvPr>
          <p:cNvSpPr/>
          <p:nvPr/>
        </p:nvSpPr>
        <p:spPr>
          <a:xfrm>
            <a:off x="762000" y="3467099"/>
            <a:ext cx="5334000" cy="6436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Особый правовой статус Всебелорусского народного собрания как высшего представительного органа народовластия обеспечивается участием в его деятельности представителей всех ветвей власти, органов местного самоуправления, а также гражданского общества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7517C2F-BA55-4D69-90F4-5903C79A55E5}"/>
              </a:ext>
            </a:extLst>
          </p:cNvPr>
          <p:cNvSpPr/>
          <p:nvPr/>
        </p:nvSpPr>
        <p:spPr>
          <a:xfrm>
            <a:off x="6477000" y="3467098"/>
            <a:ext cx="5334000" cy="6436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ВНС призвано выполнять основную стабилизирующую роль в отношениях между ветвями власти и, соответственно, наделяется достаточным функционалом для предотвращения различного рода политических кризисов. 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691FED2-E73C-4857-B75E-EB0545E333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7237" y="5028245"/>
            <a:ext cx="5272762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1895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16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xmlns="" id="{80548F20-C3B9-491C-BAC7-D67E1DFFA827}"/>
              </a:ext>
            </a:extLst>
          </p:cNvPr>
          <p:cNvSpPr txBox="1"/>
          <p:nvPr/>
        </p:nvSpPr>
        <p:spPr>
          <a:xfrm>
            <a:off x="0" y="382905"/>
            <a:ext cx="18135600" cy="13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ПОЛИТИЧЕСКАЯ БЕЗОПАСНОСТЬ – ОСНОВА ОБЩЕСТВЕННО-ПОЛИТИЧЕСКОЙ СТАБИЛЬНОСТИ РЕСПУБЛИКИ БЕЛАРУСЬ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D301AB3-7ADF-49F2-B8AD-5543FBD1E87F}"/>
              </a:ext>
            </a:extLst>
          </p:cNvPr>
          <p:cNvSpPr/>
          <p:nvPr/>
        </p:nvSpPr>
        <p:spPr>
          <a:xfrm>
            <a:off x="342900" y="3732357"/>
            <a:ext cx="4114800" cy="2096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сильный Президент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3DA337D-50F5-474B-9B4C-4CB7EE952CEE}"/>
              </a:ext>
            </a:extLst>
          </p:cNvPr>
          <p:cNvSpPr/>
          <p:nvPr/>
        </p:nvSpPr>
        <p:spPr>
          <a:xfrm>
            <a:off x="762000" y="1790700"/>
            <a:ext cx="16764000" cy="130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дальнейшего правового обеспечения функционирования в Республике Беларусь системы государственного управления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6F6F30A-BCBA-4705-AFD6-2E815208CE3D}"/>
              </a:ext>
            </a:extLst>
          </p:cNvPr>
          <p:cNvSpPr/>
          <p:nvPr/>
        </p:nvSpPr>
        <p:spPr>
          <a:xfrm>
            <a:off x="4743450" y="3732357"/>
            <a:ext cx="4114800" cy="2096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влиятельный Парламент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C0C39A0-2166-405A-9382-D9DE8561E5D6}"/>
              </a:ext>
            </a:extLst>
          </p:cNvPr>
          <p:cNvSpPr/>
          <p:nvPr/>
        </p:nvSpPr>
        <p:spPr>
          <a:xfrm>
            <a:off x="9191625" y="3732357"/>
            <a:ext cx="4114800" cy="2096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Правительство 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E2CE6AF-BD14-4A1C-92B1-545BF9D4369F}"/>
              </a:ext>
            </a:extLst>
          </p:cNvPr>
          <p:cNvSpPr/>
          <p:nvPr/>
        </p:nvSpPr>
        <p:spPr>
          <a:xfrm>
            <a:off x="13639800" y="3732358"/>
            <a:ext cx="4114800" cy="2096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связующая роль Всебелорусского народного собрания 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7D3FA7AF-C467-4D23-A8AA-EEC83086D6A7}"/>
              </a:ext>
            </a:extLst>
          </p:cNvPr>
          <p:cNvCxnSpPr>
            <a:stCxn id="4" idx="0"/>
            <a:endCxn id="5" idx="2"/>
          </p:cNvCxnSpPr>
          <p:nvPr/>
        </p:nvCxnSpPr>
        <p:spPr>
          <a:xfrm flipV="1">
            <a:off x="2400300" y="3092788"/>
            <a:ext cx="6743700" cy="6395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252FA231-EDED-4176-B177-51DB450DF755}"/>
              </a:ext>
            </a:extLst>
          </p:cNvPr>
          <p:cNvCxnSpPr>
            <a:stCxn id="6" idx="0"/>
            <a:endCxn id="5" idx="2"/>
          </p:cNvCxnSpPr>
          <p:nvPr/>
        </p:nvCxnSpPr>
        <p:spPr>
          <a:xfrm flipV="1">
            <a:off x="6800850" y="3092788"/>
            <a:ext cx="2343150" cy="6395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3121D10F-5CCD-432B-87F8-18455A9FA2F9}"/>
              </a:ext>
            </a:extLst>
          </p:cNvPr>
          <p:cNvCxnSpPr>
            <a:stCxn id="7" idx="0"/>
            <a:endCxn id="5" idx="2"/>
          </p:cNvCxnSpPr>
          <p:nvPr/>
        </p:nvCxnSpPr>
        <p:spPr>
          <a:xfrm flipH="1" flipV="1">
            <a:off x="9144000" y="3092788"/>
            <a:ext cx="2105025" cy="6395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56EE76A5-02BA-446B-854B-15EDE7C15F28}"/>
              </a:ext>
            </a:extLst>
          </p:cNvPr>
          <p:cNvCxnSpPr>
            <a:stCxn id="8" idx="0"/>
            <a:endCxn id="5" idx="2"/>
          </p:cNvCxnSpPr>
          <p:nvPr/>
        </p:nvCxnSpPr>
        <p:spPr>
          <a:xfrm flipH="1" flipV="1">
            <a:off x="9144000" y="3092788"/>
            <a:ext cx="6553200" cy="6395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DE77121-6527-4429-A670-C4BF18F91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6113165"/>
            <a:ext cx="7239000" cy="404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9803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17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xmlns="" id="{0E971E41-75B7-4FFB-BD22-488AE204A4C2}"/>
              </a:ext>
            </a:extLst>
          </p:cNvPr>
          <p:cNvSpPr txBox="1"/>
          <p:nvPr/>
        </p:nvSpPr>
        <p:spPr>
          <a:xfrm>
            <a:off x="0" y="382905"/>
            <a:ext cx="18135600" cy="13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ПОЛИТИЧЕСКАЯ БЕЗОПАСНОСТЬ – ОСНОВА ОБЩЕСТВЕННО-ПОЛИТИЧЕСКОЙ СТАБИЛЬНОСТИ РЕСПУБЛИКИ БЕЛАРУСЬ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6F59C04-4623-44DA-8B52-93B82A1E3599}"/>
              </a:ext>
            </a:extLst>
          </p:cNvPr>
          <p:cNvSpPr/>
          <p:nvPr/>
        </p:nvSpPr>
        <p:spPr>
          <a:xfrm>
            <a:off x="762000" y="1790700"/>
            <a:ext cx="167640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деятельность государственных институтов в интересах общества регламентируется Директивой Президента Республики Беларусь от 27 декабря 2006 г.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2 «О дебюрократизации государственного аппарата и повышении качества обеспечения жизнедеятельности населения», комплексные изменения в которую были внесены Указом Главы государства 13 июня 2023 г. В настоящее время Директивой № 2 предусмотрены следующие основные новации.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2F9A416-9EAB-4D98-AB3D-3E0BA9D39B07}"/>
              </a:ext>
            </a:extLst>
          </p:cNvPr>
          <p:cNvSpPr/>
          <p:nvPr/>
        </p:nvSpPr>
        <p:spPr>
          <a:xfrm>
            <a:off x="762000" y="5448301"/>
            <a:ext cx="5029200" cy="3428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широкое внедрение современных способов обратной связи с населением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т.ч. видеохостинги, мессенджеры, диалоговые площадки и т.д.)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A4828E8-06B5-4E84-9226-ED8F33AEC7F9}"/>
              </a:ext>
            </a:extLst>
          </p:cNvPr>
          <p:cNvSpPr/>
          <p:nvPr/>
        </p:nvSpPr>
        <p:spPr>
          <a:xfrm>
            <a:off x="6629400" y="5448299"/>
            <a:ext cx="5029200" cy="3428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информационно-просветительская работа с населением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(встречи с трудовыми коллективами)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CBBF319-EF47-467F-BC94-66D2E87E1A9F}"/>
              </a:ext>
            </a:extLst>
          </p:cNvPr>
          <p:cNvSpPr/>
          <p:nvPr/>
        </p:nvSpPr>
        <p:spPr>
          <a:xfrm>
            <a:off x="12501564" y="5448299"/>
            <a:ext cx="5029200" cy="3428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 административных процедур,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пересмотр порядка проведения прямых телефонных линий 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BE14F76-2CF5-4F61-9764-101BC3CDE08A}"/>
              </a:ext>
            </a:extLst>
          </p:cNvPr>
          <p:cNvSpPr/>
          <p:nvPr/>
        </p:nvSpPr>
        <p:spPr>
          <a:xfrm>
            <a:off x="790575" y="8980149"/>
            <a:ext cx="16764000" cy="1176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обсуждения важнейших законопроектов и проведение диалоговых площадок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D4439911-09D6-478F-A75A-88F07FFB9123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9144000" y="4838700"/>
            <a:ext cx="0" cy="6095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6CD58237-C243-4DD5-82FC-A22DF0A273F8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9144000" y="4838700"/>
            <a:ext cx="5872164" cy="6095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07E5EBF7-9E14-4BAE-9A88-A4C9BBDEC824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3276600" y="4838700"/>
            <a:ext cx="5867400" cy="6096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25369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18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xmlns="" id="{B6E00A96-10AB-4D58-B67C-7998714B6303}"/>
              </a:ext>
            </a:extLst>
          </p:cNvPr>
          <p:cNvSpPr txBox="1"/>
          <p:nvPr/>
        </p:nvSpPr>
        <p:spPr>
          <a:xfrm>
            <a:off x="0" y="382905"/>
            <a:ext cx="18135600" cy="13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ПОЛИТИЧЕСКАЯ БЕЗОПАСНОСТЬ – ОСНОВА ОБЩЕСТВЕННО-ПОЛИТИЧЕСКОЙ СТАБИЛЬНОСТИ РЕСПУБЛИКИ БЕЛАРУСЬ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2BFC67B-65EE-4D42-8257-5B154FD53A7B}"/>
              </a:ext>
            </a:extLst>
          </p:cNvPr>
          <p:cNvSpPr/>
          <p:nvPr/>
        </p:nvSpPr>
        <p:spPr>
          <a:xfrm>
            <a:off x="762000" y="1790700"/>
            <a:ext cx="16764000" cy="130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 традиционно является примером межнационального и межконфессионального мира и согласия в центре Европы.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0B848CF-194A-46E8-A0D1-1E28CF738AEB}"/>
              </a:ext>
            </a:extLst>
          </p:cNvPr>
          <p:cNvSpPr/>
          <p:nvPr/>
        </p:nvSpPr>
        <p:spPr>
          <a:xfrm>
            <a:off x="747712" y="3390900"/>
            <a:ext cx="1676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важнейший фактор общественно-политической стабильности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xmlns="" id="{47E6617A-D4C5-491B-8F21-44AD2F3455A0}"/>
              </a:ext>
            </a:extLst>
          </p:cNvPr>
          <p:cNvSpPr/>
          <p:nvPr/>
        </p:nvSpPr>
        <p:spPr>
          <a:xfrm>
            <a:off x="8572500" y="4533900"/>
            <a:ext cx="9906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C8C6CB2-B8D2-4B92-A53B-FBC01830613C}"/>
              </a:ext>
            </a:extLst>
          </p:cNvPr>
          <p:cNvSpPr/>
          <p:nvPr/>
        </p:nvSpPr>
        <p:spPr>
          <a:xfrm>
            <a:off x="800100" y="5905500"/>
            <a:ext cx="167640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недопущение формирования, проникновения либо распространения идеологии нацизма, неофашизма, экстремизма, сепаратизма, расовой, национальной, религиозной либо иной социальной нетерпимости, а также неуважительного отношения к государственным символам, использования экстремистской символики и атрибутики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31427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19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xmlns="" id="{BDEEAA9C-65B7-4906-84B5-AD6657CD0E6A}"/>
              </a:ext>
            </a:extLst>
          </p:cNvPr>
          <p:cNvSpPr txBox="1"/>
          <p:nvPr/>
        </p:nvSpPr>
        <p:spPr>
          <a:xfrm>
            <a:off x="0" y="382905"/>
            <a:ext cx="18135600" cy="13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ПОЛИТИЧЕСКАЯ БЕЗОПАСНОСТЬ – ОСНОВА ОБЩЕСТВЕННО-ПОЛИТИЧЕСКОЙ СТАБИЛЬНОСТИ РЕСПУБЛИКИ БЕЛАРУСЬ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A88BCCB-4B20-4CB5-AE64-BBEB43E77731}"/>
              </a:ext>
            </a:extLst>
          </p:cNvPr>
          <p:cNvSpPr/>
          <p:nvPr/>
        </p:nvSpPr>
        <p:spPr>
          <a:xfrm>
            <a:off x="762000" y="1790700"/>
            <a:ext cx="16764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Дальнейшее поступательное развитие гражданского общества на основе традиционных основополагающих ценностей белорусского народа связано с подписанием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февраля 2023 г.  Главой государства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34C5FF0-2301-4B7F-B4EC-61B85DC3F959}"/>
              </a:ext>
            </a:extLst>
          </p:cNvPr>
          <p:cNvSpPr/>
          <p:nvPr/>
        </p:nvSpPr>
        <p:spPr>
          <a:xfrm>
            <a:off x="1185863" y="4229100"/>
            <a:ext cx="7348537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«Об основах гражданского общества»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265320C-769A-4DED-9F69-FA4490361D68}"/>
              </a:ext>
            </a:extLst>
          </p:cNvPr>
          <p:cNvSpPr/>
          <p:nvPr/>
        </p:nvSpPr>
        <p:spPr>
          <a:xfrm>
            <a:off x="9753600" y="4229100"/>
            <a:ext cx="7348537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«Об изменении законов по вопросам деятельности политических партий и других общественных объединений»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A276C4F8-C6BC-4E7F-8676-4B0B8A9C8026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4860132" y="3619500"/>
            <a:ext cx="4283868" cy="609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EC689C5D-25B6-405C-8B5B-4F55FE68179A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9144000" y="3619500"/>
            <a:ext cx="4283869" cy="609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531D035-BA0C-45D2-9EDF-C93A14D4372C}"/>
              </a:ext>
            </a:extLst>
          </p:cNvPr>
          <p:cNvSpPr/>
          <p:nvPr/>
        </p:nvSpPr>
        <p:spPr>
          <a:xfrm>
            <a:off x="762000" y="6248400"/>
            <a:ext cx="1676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объединения, имеющие право на взаимодействие с государственными органами (организациями) в особых формах  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0E7F3C3-3C6F-4C6B-95A0-B65D8819C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297395"/>
            <a:ext cx="2523896" cy="18959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A1A26C7-E8DE-4708-9C0E-882FA93A0445}"/>
              </a:ext>
            </a:extLst>
          </p:cNvPr>
          <p:cNvSpPr txBox="1"/>
          <p:nvPr/>
        </p:nvSpPr>
        <p:spPr>
          <a:xfrm>
            <a:off x="99898" y="9327931"/>
            <a:ext cx="3405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Республиканское общественное объединение «Белая Русь»</a:t>
            </a:r>
            <a:endParaRPr lang="x-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8AFB80A-2B63-4145-9E69-48B7E8AA9D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901" y="7239000"/>
            <a:ext cx="1943100" cy="19431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D486395-AD5A-43CF-B4C9-7D2CA37EC5B9}"/>
              </a:ext>
            </a:extLst>
          </p:cNvPr>
          <p:cNvSpPr txBox="1"/>
          <p:nvPr/>
        </p:nvSpPr>
        <p:spPr>
          <a:xfrm>
            <a:off x="3486150" y="9327931"/>
            <a:ext cx="3405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объединение «Белорусский республиканский союз молодежи»</a:t>
            </a:r>
            <a:endParaRPr lang="x-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E48519A-07A7-4859-8133-B7B96579E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807" y="7444696"/>
            <a:ext cx="1601337" cy="1601337"/>
          </a:xfrm>
          <a:prstGeom prst="ellipse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9750696-7C76-4B41-A355-F8578459B035}"/>
              </a:ext>
            </a:extLst>
          </p:cNvPr>
          <p:cNvSpPr txBox="1"/>
          <p:nvPr/>
        </p:nvSpPr>
        <p:spPr>
          <a:xfrm>
            <a:off x="6731851" y="9329518"/>
            <a:ext cx="314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Белорусское общественное объединение ветеранов</a:t>
            </a:r>
            <a:endParaRPr lang="x-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12C35A84-B25E-4094-AD38-A16627F194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7" t="7493" r="5466" b="10096"/>
          <a:stretch/>
        </p:blipFill>
        <p:spPr>
          <a:xfrm>
            <a:off x="10210800" y="7571117"/>
            <a:ext cx="2667000" cy="147491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B1D5611-3AA6-45D8-BE8C-B47107CAAAAD}"/>
              </a:ext>
            </a:extLst>
          </p:cNvPr>
          <p:cNvSpPr txBox="1"/>
          <p:nvPr/>
        </p:nvSpPr>
        <p:spPr>
          <a:xfrm>
            <a:off x="9972675" y="9327930"/>
            <a:ext cx="314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объединение «Белорусский союз женщин»</a:t>
            </a:r>
            <a:endParaRPr lang="x-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628C3731-25A9-4DD8-A9C9-B8FE204916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456" y="7524044"/>
            <a:ext cx="2438400" cy="151722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64264EC-B43E-4BF1-BF9D-58EC30F93833}"/>
              </a:ext>
            </a:extLst>
          </p:cNvPr>
          <p:cNvSpPr txBox="1"/>
          <p:nvPr/>
        </p:nvSpPr>
        <p:spPr>
          <a:xfrm>
            <a:off x="13632031" y="9327929"/>
            <a:ext cx="314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 профсоюзов Беларуси</a:t>
            </a:r>
            <a:endParaRPr lang="x-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05099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50379" y="1396405"/>
            <a:ext cx="7286054" cy="7494190"/>
            <a:chOff x="0" y="0"/>
            <a:chExt cx="846600" cy="8707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6600" cy="870785"/>
            </a:xfrm>
            <a:custGeom>
              <a:avLst/>
              <a:gdLst/>
              <a:ahLst/>
              <a:cxnLst/>
              <a:rect l="l" t="t" r="r" b="b"/>
              <a:pathLst>
                <a:path w="846600" h="870785">
                  <a:moveTo>
                    <a:pt x="203200" y="0"/>
                  </a:moveTo>
                  <a:lnTo>
                    <a:pt x="643400" y="0"/>
                  </a:lnTo>
                  <a:lnTo>
                    <a:pt x="846600" y="870785"/>
                  </a:lnTo>
                  <a:lnTo>
                    <a:pt x="0" y="870785"/>
                  </a:lnTo>
                  <a:lnTo>
                    <a:pt x="203200" y="0"/>
                  </a:lnTo>
                  <a:close/>
                </a:path>
              </a:pathLst>
            </a:custGeom>
            <a:blipFill>
              <a:blip r:embed="rId2"/>
              <a:stretch>
                <a:fillRect l="-27275" r="-27275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658471" y="1867647"/>
            <a:ext cx="9791909" cy="3765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78"/>
              </a:lnSpc>
              <a:spcBef>
                <a:spcPct val="0"/>
              </a:spcBef>
            </a:pPr>
            <a:r>
              <a:rPr lang="en-US" sz="4065" b="1" u="none" strike="noStrike" dirty="0">
                <a:solidFill>
                  <a:srgbClr val="56AEFF"/>
                </a:solidFill>
                <a:latin typeface="Now Bold"/>
              </a:rPr>
              <a:t> «БЕЛАРУСЬ УЖЕ ДОЛГИЕ ГОДЫ ОСТАЕТСЯ СВОЕГО РОДА ЗАПОВЕДНЫМ КРАЕМ СПОКОЙСТВИЯ И СТАБИЛЬНОСТИ. </a:t>
            </a:r>
          </a:p>
          <a:p>
            <a:pPr marL="0" lvl="0" indent="0" algn="l">
              <a:lnSpc>
                <a:spcPts val="4878"/>
              </a:lnSpc>
              <a:spcBef>
                <a:spcPct val="0"/>
              </a:spcBef>
            </a:pPr>
            <a:r>
              <a:rPr lang="en-US" sz="4065" b="1" u="none" strike="noStrike" dirty="0">
                <a:solidFill>
                  <a:srgbClr val="56AEFF"/>
                </a:solidFill>
                <a:latin typeface="Now Bold"/>
              </a:rPr>
              <a:t>В ТАКИХ УСЛОВИЯХ КОМФОРТНО ЖИТЬ И РАБОТАТЬ».</a:t>
            </a:r>
          </a:p>
          <a:p>
            <a:pPr marL="0" lvl="0" indent="0" algn="l">
              <a:lnSpc>
                <a:spcPts val="4878"/>
              </a:lnSpc>
              <a:spcBef>
                <a:spcPct val="0"/>
              </a:spcBef>
            </a:pPr>
            <a:r>
              <a:rPr lang="en-US" sz="4065" b="1" u="none" strike="noStrike" dirty="0">
                <a:solidFill>
                  <a:srgbClr val="56AEFF"/>
                </a:solidFill>
                <a:latin typeface="Now Bold"/>
              </a:rPr>
              <a:t>                              А.Г.ЛУКАШЕНКО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40AECF-CE98-4224-980A-8D4D6EC2C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1"/>
                </a:solidFill>
              </a:rPr>
              <a:pPr/>
              <a:t>2</a:t>
            </a:fld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F0DF371-808F-4ADE-8D51-DFD1E6D0ED52}"/>
              </a:ext>
            </a:extLst>
          </p:cNvPr>
          <p:cNvSpPr/>
          <p:nvPr/>
        </p:nvSpPr>
        <p:spPr>
          <a:xfrm>
            <a:off x="7103441" y="3613317"/>
            <a:ext cx="6002959" cy="1905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20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xmlns="" id="{C3D470A4-4FDB-457B-81ED-F0106C54142C}"/>
              </a:ext>
            </a:extLst>
          </p:cNvPr>
          <p:cNvSpPr txBox="1"/>
          <p:nvPr/>
        </p:nvSpPr>
        <p:spPr>
          <a:xfrm>
            <a:off x="0" y="382905"/>
            <a:ext cx="18135600" cy="13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ПОЛИТИЧЕСКАЯ БЕЗОПАСНОСТЬ – ОСНОВА ОБЩЕСТВЕННО-ПОЛИТИЧЕСКОЙ СТАБИЛЬНОСТИ РЕСПУБЛИКИ БЕЛАРУСЬ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6D8B8AC-38BE-4A71-AD08-5AAF7A0FE5E8}"/>
              </a:ext>
            </a:extLst>
          </p:cNvPr>
          <p:cNvSpPr/>
          <p:nvPr/>
        </p:nvSpPr>
        <p:spPr>
          <a:xfrm>
            <a:off x="762000" y="1790700"/>
            <a:ext cx="16764000" cy="130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Политические партии Республики Беларусь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A6EF5E3-564D-4488-BEDA-1ECE87D6E5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31" t="21174" r="10967" b="21491"/>
          <a:stretch/>
        </p:blipFill>
        <p:spPr>
          <a:xfrm>
            <a:off x="762000" y="3613317"/>
            <a:ext cx="2667001" cy="1905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E8EA38-CA8D-4ECF-BFC5-F28A675D21E1}"/>
              </a:ext>
            </a:extLst>
          </p:cNvPr>
          <p:cNvSpPr txBox="1"/>
          <p:nvPr/>
        </p:nvSpPr>
        <p:spPr>
          <a:xfrm>
            <a:off x="392849" y="5795912"/>
            <a:ext cx="3405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Белорусская партия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«Белая Русь»</a:t>
            </a:r>
            <a:endParaRPr lang="x-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C2A23CC-4EAA-45EE-88DC-87C1159A6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13317"/>
            <a:ext cx="1905001" cy="1905001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8B0EF88-0EDB-4CBC-8B9D-5E9DF99C2B52}"/>
              </a:ext>
            </a:extLst>
          </p:cNvPr>
          <p:cNvSpPr txBox="1"/>
          <p:nvPr/>
        </p:nvSpPr>
        <p:spPr>
          <a:xfrm>
            <a:off x="3698139" y="5795911"/>
            <a:ext cx="3405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Коммунистическая партия Беларуси</a:t>
            </a:r>
            <a:endParaRPr lang="x-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B354FD7-1225-47BF-BB70-454383DD3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016" y="3613317"/>
            <a:ext cx="5950863" cy="19050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8B2C07F-9E22-4136-B557-B754A9F8692B}"/>
              </a:ext>
            </a:extLst>
          </p:cNvPr>
          <p:cNvSpPr txBox="1"/>
          <p:nvPr/>
        </p:nvSpPr>
        <p:spPr>
          <a:xfrm>
            <a:off x="8402269" y="5795911"/>
            <a:ext cx="3405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Либерально-демократическая партия Беларуси</a:t>
            </a:r>
            <a:endParaRPr lang="x-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05E931D-3114-4C4E-8DD8-07D9EA8C04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400" y="3613317"/>
            <a:ext cx="1930665" cy="193066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55A56B1-F08C-498F-896B-DAA0C1198114}"/>
              </a:ext>
            </a:extLst>
          </p:cNvPr>
          <p:cNvSpPr txBox="1"/>
          <p:nvPr/>
        </p:nvSpPr>
        <p:spPr>
          <a:xfrm>
            <a:off x="13512081" y="5795910"/>
            <a:ext cx="3405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Республиканская партия труда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справедливости</a:t>
            </a:r>
            <a:endParaRPr lang="x-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36527337-78E5-47AF-9F9A-2F0F3E50C7F0}"/>
              </a:ext>
            </a:extLst>
          </p:cNvPr>
          <p:cNvSpPr/>
          <p:nvPr/>
        </p:nvSpPr>
        <p:spPr>
          <a:xfrm>
            <a:off x="762000" y="6945015"/>
            <a:ext cx="16764000" cy="3211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«Предназначение партий – не бороться с государством, а конкурировать между собой на уровне проектов, законодательных инициатив. Все, что нацелено на созидание.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Причем надо понимать, что каждое принимаемое на государственном уровне решение должно удовлетворять одновременно все группы населения: и бюджетников,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предпринимателей, и пенсионеров».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А.Г.Лукашенко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8344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30587" y="978851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21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xmlns="" id="{21F6C6C7-1A07-4854-9F15-9E7FD8802282}"/>
              </a:ext>
            </a:extLst>
          </p:cNvPr>
          <p:cNvSpPr txBox="1"/>
          <p:nvPr/>
        </p:nvSpPr>
        <p:spPr>
          <a:xfrm>
            <a:off x="0" y="382905"/>
            <a:ext cx="18135600" cy="13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ОБЕСПЕЧЕНИЕ ЭЛЕКТОРАЛЬНОГО СУВЕРЕНИТЕТА – ОДИН ИЗ ОСНОВНЫХ НАЦИОНАЛЬНЫХ ИНТЕРЕСОВ В ПОЛИТИЧЕСКОЙ СФЕРЕ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10C0E76-EB09-4DF7-93E5-69DB07793F0F}"/>
              </a:ext>
            </a:extLst>
          </p:cNvPr>
          <p:cNvSpPr/>
          <p:nvPr/>
        </p:nvSpPr>
        <p:spPr>
          <a:xfrm>
            <a:off x="762000" y="1790700"/>
            <a:ext cx="167640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государства и альянсы используют проходящие в других странах выборы как средство вмешательства во внутренние дела этих суверенных государств с использованием широкого спектра инструментов «цветных революций»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519DFAA-65AA-445E-A590-FF8793EC5A69}"/>
              </a:ext>
            </a:extLst>
          </p:cNvPr>
          <p:cNvSpPr/>
          <p:nvPr/>
        </p:nvSpPr>
        <p:spPr>
          <a:xfrm>
            <a:off x="762001" y="4076700"/>
            <a:ext cx="4567236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«Революция роз» в Грузии в 2003 году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FF4466A-1CC5-4310-90F4-26F9F0A20A8C}"/>
              </a:ext>
            </a:extLst>
          </p:cNvPr>
          <p:cNvSpPr/>
          <p:nvPr/>
        </p:nvSpPr>
        <p:spPr>
          <a:xfrm>
            <a:off x="6860382" y="4024312"/>
            <a:ext cx="4567236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«Оранжевая революция» в Украине в 2004 году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2EBB14A-A85A-42D8-B4A8-D9573C8A13A0}"/>
              </a:ext>
            </a:extLst>
          </p:cNvPr>
          <p:cNvSpPr/>
          <p:nvPr/>
        </p:nvSpPr>
        <p:spPr>
          <a:xfrm>
            <a:off x="13339763" y="4048125"/>
            <a:ext cx="4191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«Тюльпановая революция»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Кыргызстане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2005 году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BF762EE4-6E1C-4939-8BC1-120D6370318A}"/>
              </a:ext>
            </a:extLst>
          </p:cNvPr>
          <p:cNvCxnSpPr>
            <a:stCxn id="4" idx="2"/>
          </p:cNvCxnSpPr>
          <p:nvPr/>
        </p:nvCxnSpPr>
        <p:spPr>
          <a:xfrm>
            <a:off x="9144000" y="3543300"/>
            <a:ext cx="0" cy="5048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21C356BC-DA05-4DE6-B46C-68B08EE13515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3045619" y="3543300"/>
            <a:ext cx="6098381" cy="533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6023D176-E25E-4FFE-A1F1-0CC8944C2358}"/>
              </a:ext>
            </a:extLst>
          </p:cNvPr>
          <p:cNvCxnSpPr>
            <a:stCxn id="4" idx="2"/>
            <a:endCxn id="7" idx="0"/>
          </p:cNvCxnSpPr>
          <p:nvPr/>
        </p:nvCxnSpPr>
        <p:spPr>
          <a:xfrm>
            <a:off x="9144000" y="3543300"/>
            <a:ext cx="6291263" cy="5048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B64E179-B377-4A5D-9D4D-6AD01929A99E}"/>
              </a:ext>
            </a:extLst>
          </p:cNvPr>
          <p:cNvSpPr/>
          <p:nvPr/>
        </p:nvSpPr>
        <p:spPr>
          <a:xfrm>
            <a:off x="771525" y="6057899"/>
            <a:ext cx="16764000" cy="1524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США и государства Европы в качестве механизма прессинга своих идеологических и геополитических соперников традиционно активно используют, в том числе, формат международного наблюдения за выборами.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B37F846-9BF5-450C-9629-6B884EE26A90}"/>
              </a:ext>
            </a:extLst>
          </p:cNvPr>
          <p:cNvSpPr/>
          <p:nvPr/>
        </p:nvSpPr>
        <p:spPr>
          <a:xfrm>
            <a:off x="319089" y="7853360"/>
            <a:ext cx="3495675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Казахстан, 2015 г.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450 наблюдателей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44001D0-4558-452B-A306-B6D67F9B9759}"/>
              </a:ext>
            </a:extLst>
          </p:cNvPr>
          <p:cNvSpPr/>
          <p:nvPr/>
        </p:nvSpPr>
        <p:spPr>
          <a:xfrm>
            <a:off x="3894535" y="7853360"/>
            <a:ext cx="3495675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Кыргызстан,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350 наблюдателей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E128A74-E482-4F13-A8C3-B4E38AB62BA2}"/>
              </a:ext>
            </a:extLst>
          </p:cNvPr>
          <p:cNvSpPr/>
          <p:nvPr/>
        </p:nvSpPr>
        <p:spPr>
          <a:xfrm>
            <a:off x="7479507" y="7829547"/>
            <a:ext cx="3495675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Беларусь,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350 наблюдателей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5A066B5C-66DD-4AB8-ABE2-4F4C17648944}"/>
              </a:ext>
            </a:extLst>
          </p:cNvPr>
          <p:cNvSpPr/>
          <p:nvPr/>
        </p:nvSpPr>
        <p:spPr>
          <a:xfrm>
            <a:off x="11054953" y="7815260"/>
            <a:ext cx="3495675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Финляндия,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наблюдателей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35DA5EF-744F-4997-89C6-943C4B09CB04}"/>
              </a:ext>
            </a:extLst>
          </p:cNvPr>
          <p:cNvSpPr/>
          <p:nvPr/>
        </p:nvSpPr>
        <p:spPr>
          <a:xfrm>
            <a:off x="14639925" y="7815260"/>
            <a:ext cx="3495675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Польша,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наблюдателей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71855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22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xmlns="" id="{EEE93BF3-9E26-4880-AE22-1A5FD631AF35}"/>
              </a:ext>
            </a:extLst>
          </p:cNvPr>
          <p:cNvSpPr txBox="1"/>
          <p:nvPr/>
        </p:nvSpPr>
        <p:spPr>
          <a:xfrm>
            <a:off x="0" y="382905"/>
            <a:ext cx="18135600" cy="13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ОБЕСПЕЧЕНИЕ ЭЛЕКТОРАЛЬНОГО СУВЕРЕНИТЕТА – ОДИН ИЗ ОСНОВНЫХ НАЦИОНАЛЬНЫХ ИНТЕРЕСОВ В ПОЛИТИЧЕСКОЙ СФЕРЕ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F0F50AA-08CB-4409-AF7F-EBEB57D9146B}"/>
              </a:ext>
            </a:extLst>
          </p:cNvPr>
          <p:cNvSpPr/>
          <p:nvPr/>
        </p:nvSpPr>
        <p:spPr>
          <a:xfrm>
            <a:off x="762000" y="1790700"/>
            <a:ext cx="16764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 критики со стороны западных наблюдателей регулярно выступала процедура досрочного голосования избирателей в Республике Беларусь.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46EF2AA-26FA-4F35-AD0F-EC29CF79C353}"/>
              </a:ext>
            </a:extLst>
          </p:cNvPr>
          <p:cNvSpPr/>
          <p:nvPr/>
        </p:nvSpPr>
        <p:spPr>
          <a:xfrm>
            <a:off x="228600" y="3467100"/>
            <a:ext cx="5714999" cy="130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досрочные голосования: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1E7C29D-D915-44E3-B6A1-B741AD68010C}"/>
              </a:ext>
            </a:extLst>
          </p:cNvPr>
          <p:cNvSpPr/>
          <p:nvPr/>
        </p:nvSpPr>
        <p:spPr>
          <a:xfrm>
            <a:off x="228601" y="5034894"/>
            <a:ext cx="3495675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США –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50 дней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7AAF524-B27D-4D33-9930-FF5707273245}"/>
              </a:ext>
            </a:extLst>
          </p:cNvPr>
          <p:cNvSpPr/>
          <p:nvPr/>
        </p:nvSpPr>
        <p:spPr>
          <a:xfrm>
            <a:off x="3962400" y="5020607"/>
            <a:ext cx="3495675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Швеции –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18 дней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191DD12-3140-4400-AAF1-50CE8FB2897D}"/>
              </a:ext>
            </a:extLst>
          </p:cNvPr>
          <p:cNvSpPr/>
          <p:nvPr/>
        </p:nvSpPr>
        <p:spPr>
          <a:xfrm>
            <a:off x="7667624" y="5020607"/>
            <a:ext cx="10086976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в Японии, Австралии, Новой Зеландии, Канаде, Дании, Финляндии, Эстонии, Латвии, Норвегии, Таиланде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5278C52-2BC3-410B-AF91-6FE04576D65D}"/>
              </a:ext>
            </a:extLst>
          </p:cNvPr>
          <p:cNvSpPr/>
          <p:nvPr/>
        </p:nvSpPr>
        <p:spPr>
          <a:xfrm>
            <a:off x="228600" y="7129400"/>
            <a:ext cx="5714999" cy="130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голосования по почте: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F54CEF9-F9F0-42DD-A81D-A4EDF7B766DF}"/>
              </a:ext>
            </a:extLst>
          </p:cNvPr>
          <p:cNvSpPr/>
          <p:nvPr/>
        </p:nvSpPr>
        <p:spPr>
          <a:xfrm>
            <a:off x="7667624" y="7996237"/>
            <a:ext cx="10086976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Австрия, Швейцария, - за 35 дней до выборов;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Франция, Норвегия – за месяц до выборов.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79338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23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xmlns="" id="{C061F990-15DC-436A-81B2-FCA791FD9F04}"/>
              </a:ext>
            </a:extLst>
          </p:cNvPr>
          <p:cNvSpPr txBox="1"/>
          <p:nvPr/>
        </p:nvSpPr>
        <p:spPr>
          <a:xfrm>
            <a:off x="0" y="382905"/>
            <a:ext cx="18135600" cy="13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ОБЕСПЕЧЕНИЕ ЭЛЕКТОРАЛЬНОГО СУВЕРЕНИТЕТА – ОДИН ИЗ ОСНОВНЫХ НАЦИОНАЛЬНЫХ ИНТЕРЕСОВ В ПОЛИТИЧЕСКОЙ СФЕРЕ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C800A64-F703-40EA-8BD5-B14EE9DF5A93}"/>
              </a:ext>
            </a:extLst>
          </p:cNvPr>
          <p:cNvSpPr/>
          <p:nvPr/>
        </p:nvSpPr>
        <p:spPr>
          <a:xfrm>
            <a:off x="762000" y="1790700"/>
            <a:ext cx="16764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проведения президентских выборов внешние и внутренние оппоненты белорусского государства попытались реализовать силовой сценарий захвата власти в нашей стране, используя широкий спектр политических технологий протеста. 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C99CECD-E521-42AE-946B-E4FAD8BA973A}"/>
              </a:ext>
            </a:extLst>
          </p:cNvPr>
          <p:cNvSpPr/>
          <p:nvPr/>
        </p:nvSpPr>
        <p:spPr>
          <a:xfrm>
            <a:off x="776287" y="3571408"/>
            <a:ext cx="4710113" cy="3705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«Гибридный» блицкриг против Беларуси провалился. Мы вместе самоотверженно отстояли независимость страны. 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4073C61-8D01-4E81-B583-976EF30EF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576170"/>
            <a:ext cx="11126566" cy="621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363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24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xmlns="" id="{C72F0517-0B65-45A7-BDAC-AAFBDA9AC6C0}"/>
              </a:ext>
            </a:extLst>
          </p:cNvPr>
          <p:cNvSpPr txBox="1"/>
          <p:nvPr/>
        </p:nvSpPr>
        <p:spPr>
          <a:xfrm>
            <a:off x="0" y="382905"/>
            <a:ext cx="18135600" cy="13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ОБЕСПЕЧЕНИЕ ЭЛЕКТОРАЛЬНОГО СУВЕРЕНИТЕТА – ОДИН ИЗ ОСНОВНЫХ НАЦИОНАЛЬНЫХ ИНТЕРЕСОВ В ПОЛИТИЧЕСКОЙ СФЕРЕ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09FFB48-C487-4F0D-BD7A-29BA08215831}"/>
              </a:ext>
            </a:extLst>
          </p:cNvPr>
          <p:cNvSpPr/>
          <p:nvPr/>
        </p:nvSpPr>
        <p:spPr>
          <a:xfrm>
            <a:off x="762000" y="1790700"/>
            <a:ext cx="16764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новой редакции Концепции национальной безопасности Республики Беларусь планируется впервые закрепить понятие «электоральный суверенитет».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AF456ED-1537-464C-8A2C-46A15D49691F}"/>
              </a:ext>
            </a:extLst>
          </p:cNvPr>
          <p:cNvSpPr/>
          <p:nvPr/>
        </p:nvSpPr>
        <p:spPr>
          <a:xfrm>
            <a:off x="757237" y="3635374"/>
            <a:ext cx="16764000" cy="304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«Электоральный суверенитет» – неотъемлемое и исключительное право государства самостоятельно и независимо организовывать и проводить выборы, референдумы в целях обеспечения реализации полновластия народа и свободы его выбора при верховенстве Конституции и национального законодательства, недопущения вмешательства в избирательный процесс.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B764379-94E5-4F70-A5E6-DD6691EE447B}"/>
              </a:ext>
            </a:extLst>
          </p:cNvPr>
          <p:cNvSpPr/>
          <p:nvPr/>
        </p:nvSpPr>
        <p:spPr>
          <a:xfrm>
            <a:off x="776288" y="7158312"/>
            <a:ext cx="16764000" cy="1947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«Легких избирательных кампаний ждать не приходится. Сами видите, в каких условиях находится наша страна. Неопределенность международной обстановки, беспрецедентное внешнее давление, информационные атаки и провокации».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А.Г.Лукашенко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271630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25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xmlns="" id="{613FDDC3-602B-4829-9CEE-F1855F254622}"/>
              </a:ext>
            </a:extLst>
          </p:cNvPr>
          <p:cNvSpPr txBox="1"/>
          <p:nvPr/>
        </p:nvSpPr>
        <p:spPr>
          <a:xfrm>
            <a:off x="0" y="382905"/>
            <a:ext cx="18135600" cy="13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КОМПЛЕКСНАЯ КОРРЕКТИРОВКА НОРМ ИЗБИРАТЕЛЬНОГО КОДЕКСА РЕСПУБЛКИ БЕЛАРУСЬ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1419713-CE5F-4E29-B58B-20CF31689C34}"/>
              </a:ext>
            </a:extLst>
          </p:cNvPr>
          <p:cNvSpPr/>
          <p:nvPr/>
        </p:nvSpPr>
        <p:spPr>
          <a:xfrm>
            <a:off x="762000" y="1790700"/>
            <a:ext cx="16764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новации избирательного законодательства: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6E75746-1DC8-4102-85D9-67FDF7C04346}"/>
              </a:ext>
            </a:extLst>
          </p:cNvPr>
          <p:cNvSpPr/>
          <p:nvPr/>
        </p:nvSpPr>
        <p:spPr>
          <a:xfrm>
            <a:off x="762000" y="2933700"/>
            <a:ext cx="1676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изменены требования к кандидатам в Президенты (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и то же лицо может быть избрано Президентом не более двух сроков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63BFEF8-E254-45A0-AE7A-9CAAC5C16613}"/>
              </a:ext>
            </a:extLst>
          </p:cNvPr>
          <p:cNvSpPr/>
          <p:nvPr/>
        </p:nvSpPr>
        <p:spPr>
          <a:xfrm>
            <a:off x="762000" y="4533900"/>
            <a:ext cx="1676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отдельный раздел в связи с приданием конституционно-правового статуса ВНС, который определяет порядок избрания представителей от местных Советов депутатов и гражданского общества во ВНС;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4CFDA68-C3BD-43AC-97ED-A6BAC7B346EF}"/>
              </a:ext>
            </a:extLst>
          </p:cNvPr>
          <p:cNvSpPr/>
          <p:nvPr/>
        </p:nvSpPr>
        <p:spPr>
          <a:xfrm>
            <a:off x="762000" y="6134100"/>
            <a:ext cx="1676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 единый день голосования на выборах депутатов всех уровней;  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3E30C19-4BFE-4486-924C-3E32B88CD0B1}"/>
              </a:ext>
            </a:extLst>
          </p:cNvPr>
          <p:cNvSpPr/>
          <p:nvPr/>
        </p:nvSpPr>
        <p:spPr>
          <a:xfrm>
            <a:off x="762000" y="7729537"/>
            <a:ext cx="1676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оптимизирован порядок избрания членов Совета Республики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выборы в верхнюю палату Парламента будут организованы депутатами местных Советов нового созыва, избранными в единый день голосования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341929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26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xmlns="" id="{0AF43D1F-F173-4364-B463-FCAF08B24360}"/>
              </a:ext>
            </a:extLst>
          </p:cNvPr>
          <p:cNvSpPr txBox="1"/>
          <p:nvPr/>
        </p:nvSpPr>
        <p:spPr>
          <a:xfrm>
            <a:off x="0" y="382905"/>
            <a:ext cx="18135600" cy="13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КОМПЛЕКСНАЯ КОРРЕКТИРОВКА НОРМ ИЗБИРАТЕЛЬНОГО КОДЕКСА РЕСПУБЛКИ БЕЛАРУСЬ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4F99750-9246-41CD-B569-7B30D2FF0A51}"/>
              </a:ext>
            </a:extLst>
          </p:cNvPr>
          <p:cNvSpPr/>
          <p:nvPr/>
        </p:nvSpPr>
        <p:spPr>
          <a:xfrm>
            <a:off x="762000" y="1866900"/>
            <a:ext cx="1676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предоставлено право лицам, в отношении которых избрана мера пресечения в виде содержания под стражей, принимать участие в голосовании;	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3F8C1AE-AC9D-49EF-A345-41B50CDB16DB}"/>
              </a:ext>
            </a:extLst>
          </p:cNvPr>
          <p:cNvSpPr/>
          <p:nvPr/>
        </p:nvSpPr>
        <p:spPr>
          <a:xfrm>
            <a:off x="747712" y="3426101"/>
            <a:ext cx="1676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регламентированы процедуры признания выборов Президента, членов Совета Республики, депутатов Палаты представителей неконституционными или нелегитимными;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CA628EB-6FBF-486C-8DD7-72BFD6139C08}"/>
              </a:ext>
            </a:extLst>
          </p:cNvPr>
          <p:cNvSpPr/>
          <p:nvPr/>
        </p:nvSpPr>
        <p:spPr>
          <a:xfrm>
            <a:off x="766762" y="4987166"/>
            <a:ext cx="1676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 порядок формирования Центральной избирательной комиссии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избрание ее Председателя и членов на ВНС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B76FDB1-FFE5-4B22-9DAC-5C8B75A602D8}"/>
              </a:ext>
            </a:extLst>
          </p:cNvPr>
          <p:cNvSpPr/>
          <p:nvPr/>
        </p:nvSpPr>
        <p:spPr>
          <a:xfrm>
            <a:off x="776287" y="6538809"/>
            <a:ext cx="1676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оптимизирована система избирательных комиссий и порядок образования избирательных округов в связи с проведение выборов депутатов в единый день голосования;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068441D-7D31-4D07-93DB-577BC9C63C5F}"/>
              </a:ext>
            </a:extLst>
          </p:cNvPr>
          <p:cNvSpPr/>
          <p:nvPr/>
        </p:nvSpPr>
        <p:spPr>
          <a:xfrm>
            <a:off x="776287" y="8165254"/>
            <a:ext cx="1676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снятие требования о минимальной явке избирателей на выборах депутатов Палаты представителей;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516363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27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xmlns="" id="{0AF43D1F-F173-4364-B463-FCAF08B24360}"/>
              </a:ext>
            </a:extLst>
          </p:cNvPr>
          <p:cNvSpPr txBox="1"/>
          <p:nvPr/>
        </p:nvSpPr>
        <p:spPr>
          <a:xfrm>
            <a:off x="0" y="382905"/>
            <a:ext cx="18135600" cy="13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КОМПЛЕКСНАЯ КОРРЕКТИРОВКА НОРМ ИЗБИРАТЕЛЬНОГО КОДЕКСА РЕСПУБЛКИ БЕЛАРУСЬ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4F99750-9246-41CD-B569-7B30D2FF0A51}"/>
              </a:ext>
            </a:extLst>
          </p:cNvPr>
          <p:cNvSpPr/>
          <p:nvPr/>
        </p:nvSpPr>
        <p:spPr>
          <a:xfrm>
            <a:off x="762000" y="1713361"/>
            <a:ext cx="1676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закреплено ограничение на выдвижение кандидатами в Президенты, в депутаты Палаты представителей, в члены Совета Республики граждан, в отношении которых имеется вступивший в законную силу обвинительный приговор суда;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3F8C1AE-AC9D-49EF-A345-41B50CDB16DB}"/>
              </a:ext>
            </a:extLst>
          </p:cNvPr>
          <p:cNvSpPr/>
          <p:nvPr/>
        </p:nvSpPr>
        <p:spPr>
          <a:xfrm>
            <a:off x="762000" y="3257136"/>
            <a:ext cx="1676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право всех зарегистрированных кандидатов в депутаты Палаты представителей направлять своих представителей в окружные избирательные комиссии в качестве членов этих комиссий с правом совещательного голоса 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CA628EB-6FBF-486C-8DD7-72BFD6139C08}"/>
              </a:ext>
            </a:extLst>
          </p:cNvPr>
          <p:cNvSpPr/>
          <p:nvPr/>
        </p:nvSpPr>
        <p:spPr>
          <a:xfrm>
            <a:off x="762000" y="4757995"/>
            <a:ext cx="1676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предоставлено право лицам, выдвигаемым кандидатами в депутаты, создавать собственные избирательные фонды для финансирования расходов, связанных со сбором подписей избирателей;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B76FDB1-FFE5-4B22-9DAC-5C8B75A602D8}"/>
              </a:ext>
            </a:extLst>
          </p:cNvPr>
          <p:cNvSpPr/>
          <p:nvPr/>
        </p:nvSpPr>
        <p:spPr>
          <a:xfrm>
            <a:off x="762000" y="6298353"/>
            <a:ext cx="16764000" cy="1816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изменено количество подписей избирателей, необходимых для выдвижения кандидатом в депутаты местного Совета депутатов: не менее 1% избирателей, проживающих на территории данного избирательного округа, но не менее 10 подписей избирателей;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068441D-7D31-4D07-93DB-577BC9C63C5F}"/>
              </a:ext>
            </a:extLst>
          </p:cNvPr>
          <p:cNvSpPr/>
          <p:nvPr/>
        </p:nvSpPr>
        <p:spPr>
          <a:xfrm>
            <a:off x="762000" y="8291564"/>
            <a:ext cx="16764000" cy="1500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 статус наблюдателей, которыми могут являться представители политических партий, других общественных объединений, трудовых коллективов, а также граждан, обладающих избирательным правом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272189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28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xmlns="" id="{0AF43D1F-F173-4364-B463-FCAF08B24360}"/>
              </a:ext>
            </a:extLst>
          </p:cNvPr>
          <p:cNvSpPr txBox="1"/>
          <p:nvPr/>
        </p:nvSpPr>
        <p:spPr>
          <a:xfrm>
            <a:off x="0" y="382905"/>
            <a:ext cx="18135600" cy="13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КОМПЛЕКСНАЯ КОРРЕКТИРОВКА НОРМ ИЗБИРАТЕЛЬНОГО КОДЕКСА РЕСПУБЛКИ БЕЛАРУСЬ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4F99750-9246-41CD-B569-7B30D2FF0A51}"/>
              </a:ext>
            </a:extLst>
          </p:cNvPr>
          <p:cNvSpPr/>
          <p:nvPr/>
        </p:nvSpPr>
        <p:spPr>
          <a:xfrm>
            <a:off x="762000" y="1713361"/>
            <a:ext cx="16764000" cy="839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предусмотрены определенные изменения порядка голосования: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CA628EB-6FBF-486C-8DD7-72BFD6139C08}"/>
              </a:ext>
            </a:extLst>
          </p:cNvPr>
          <p:cNvSpPr/>
          <p:nvPr/>
        </p:nvSpPr>
        <p:spPr>
          <a:xfrm>
            <a:off x="762000" y="4757995"/>
            <a:ext cx="16764000" cy="939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предусмотрено, что не будут образовываться участки для голосования за рубежом;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B76FDB1-FFE5-4B22-9DAC-5C8B75A602D8}"/>
              </a:ext>
            </a:extLst>
          </p:cNvPr>
          <p:cNvSpPr/>
          <p:nvPr/>
        </p:nvSpPr>
        <p:spPr>
          <a:xfrm>
            <a:off x="742950" y="5886057"/>
            <a:ext cx="16764000" cy="1054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 запрет выдвижения на выборные должности лиц, у которых имеется гражданство иностранного государства;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068441D-7D31-4D07-93DB-577BC9C63C5F}"/>
              </a:ext>
            </a:extLst>
          </p:cNvPr>
          <p:cNvSpPr/>
          <p:nvPr/>
        </p:nvSpPr>
        <p:spPr>
          <a:xfrm>
            <a:off x="742950" y="7129297"/>
            <a:ext cx="16764000" cy="1500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запрет на вынос выданного бюллетеня за пределы помещения для голосования, а также осуществление фото- и видеосъемки заполненного бюллетеня;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84D3C07-DE70-4F98-8C8D-DC03048822F9}"/>
              </a:ext>
            </a:extLst>
          </p:cNvPr>
          <p:cNvSpPr/>
          <p:nvPr/>
        </p:nvSpPr>
        <p:spPr>
          <a:xfrm>
            <a:off x="762000" y="2760437"/>
            <a:ext cx="59436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досрочное голосование с 12 до 19 часов без перерыва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360D89F-41D9-416C-A57A-612B68447070}"/>
              </a:ext>
            </a:extLst>
          </p:cNvPr>
          <p:cNvSpPr/>
          <p:nvPr/>
        </p:nvSpPr>
        <p:spPr>
          <a:xfrm>
            <a:off x="7219950" y="2760437"/>
            <a:ext cx="10287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голосования по месту нахождения избирателей предусмотрена возможность изготовления пяти переносных ящиков вместо трех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0E2B7AF-DF36-415F-A2A9-FACB1490E9A3}"/>
              </a:ext>
            </a:extLst>
          </p:cNvPr>
          <p:cNvSpPr/>
          <p:nvPr/>
        </p:nvSpPr>
        <p:spPr>
          <a:xfrm>
            <a:off x="742950" y="8756311"/>
            <a:ext cx="16764000" cy="1500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опубликование в печатных СМИ сообщения об образовании территориальных и участковых комиссий без указания персональных данных их членов.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063310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29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TextBox 23">
            <a:extLst>
              <a:ext uri="{FF2B5EF4-FFF2-40B4-BE49-F238E27FC236}">
                <a16:creationId xmlns:a16="http://schemas.microsoft.com/office/drawing/2014/main" xmlns="" id="{0B8C2904-44A8-4589-9447-DB203AD88AAE}"/>
              </a:ext>
            </a:extLst>
          </p:cNvPr>
          <p:cNvSpPr txBox="1"/>
          <p:nvPr/>
        </p:nvSpPr>
        <p:spPr>
          <a:xfrm>
            <a:off x="0" y="382905"/>
            <a:ext cx="18135600" cy="13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КОМПЛЕКСНАЯ КОРРЕКТИРОВКА НОРМ ИЗБИРАТЕЛЬНОГО КОДЕКСА РЕСПУБЛКИ БЕЛАРУСЬ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0CA7A88-9673-4880-9177-A19707509904}"/>
              </a:ext>
            </a:extLst>
          </p:cNvPr>
          <p:cNvSpPr/>
          <p:nvPr/>
        </p:nvSpPr>
        <p:spPr>
          <a:xfrm>
            <a:off x="762000" y="1866900"/>
            <a:ext cx="16764000" cy="1500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норм Кодекса произведена корректировка системы регистрации и учета правонарушений в Беларуси 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xmlns="" id="{F7AA66C9-7B95-44CF-988E-7FF1F5B48410}"/>
              </a:ext>
            </a:extLst>
          </p:cNvPr>
          <p:cNvSpPr/>
          <p:nvPr/>
        </p:nvSpPr>
        <p:spPr>
          <a:xfrm>
            <a:off x="8648700" y="3367035"/>
            <a:ext cx="9906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551CC64-A518-4D44-B26C-743567DB1F28}"/>
              </a:ext>
            </a:extLst>
          </p:cNvPr>
          <p:cNvSpPr/>
          <p:nvPr/>
        </p:nvSpPr>
        <p:spPr>
          <a:xfrm>
            <a:off x="685800" y="4576657"/>
            <a:ext cx="16764000" cy="1500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закреплено право субъектов гражданского общества, участвующих в выборах делегатов ВНС, запрашивать сведения о правонарушениях при реализации норм законодательства о выборах 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5889504-0824-4B8A-9448-91709A0235CF}"/>
              </a:ext>
            </a:extLst>
          </p:cNvPr>
          <p:cNvSpPr/>
          <p:nvPr/>
        </p:nvSpPr>
        <p:spPr>
          <a:xfrm>
            <a:off x="685800" y="6434110"/>
            <a:ext cx="16764000" cy="2534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подготовки и проведения единого дня голосования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обеспечено эффективное сочетание правовых, информационных, предупредительно-профилактических мер по недопущению беспорядков и иных противозаконных действий со стороны организованных групп и отдельных лиц. </a:t>
            </a:r>
          </a:p>
        </p:txBody>
      </p:sp>
    </p:spTree>
    <p:extLst>
      <p:ext uri="{BB962C8B-B14F-4D97-AF65-F5344CB8AC3E}">
        <p14:creationId xmlns:p14="http://schemas.microsoft.com/office/powerpoint/2010/main" val="68094231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191359" y="348121"/>
            <a:ext cx="6649729" cy="9590757"/>
            <a:chOff x="0" y="0"/>
            <a:chExt cx="963826" cy="1390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63826" cy="1390105"/>
            </a:xfrm>
            <a:custGeom>
              <a:avLst/>
              <a:gdLst/>
              <a:ahLst/>
              <a:cxnLst/>
              <a:rect l="l" t="t" r="r" b="b"/>
              <a:pathLst>
                <a:path w="963826" h="1390105">
                  <a:moveTo>
                    <a:pt x="0" y="0"/>
                  </a:moveTo>
                  <a:lnTo>
                    <a:pt x="963826" y="0"/>
                  </a:lnTo>
                  <a:lnTo>
                    <a:pt x="963826" y="1390105"/>
                  </a:lnTo>
                  <a:lnTo>
                    <a:pt x="0" y="1390105"/>
                  </a:lnTo>
                  <a:close/>
                </a:path>
              </a:pathLst>
            </a:custGeom>
            <a:blipFill>
              <a:blip r:embed="rId2"/>
              <a:stretch>
                <a:fillRect l="-553" r="-553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314687" y="348121"/>
            <a:ext cx="10375674" cy="7842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63"/>
              </a:lnSpc>
            </a:pPr>
            <a:r>
              <a:rPr lang="en-US" sz="4219" b="1" dirty="0">
                <a:solidFill>
                  <a:srgbClr val="56AEFF"/>
                </a:solidFill>
                <a:latin typeface="Now Bold"/>
              </a:rPr>
              <a:t>«МЫ ВСТУПАЕМ В ЭЛЕКТОРАЛЬНУЮ КАМПАНИЮ. ОНА БУДЕТ ДЛИТЕЛЬНОЙ: НАЧИНАЯ С МЕСТНЫХ ОРГАНОВ ВЛАСТИ, МЕСТНЫХ СОВЕТОВ, ВСЕБЕЛОРУССКОГО НАРОДНОГО СОБРАНИЯ И ЗАКАНЧИВАЯ ПРЕЗИДЕНТСКИМИ ВЫБОРАМИ. </a:t>
            </a:r>
          </a:p>
          <a:p>
            <a:pPr>
              <a:lnSpc>
                <a:spcPts val="5063"/>
              </a:lnSpc>
            </a:pPr>
            <a:r>
              <a:rPr lang="en-US" sz="4219" b="1" dirty="0">
                <a:solidFill>
                  <a:srgbClr val="56AEFF"/>
                </a:solidFill>
                <a:latin typeface="Now Bold"/>
              </a:rPr>
              <a:t>С ОДНОЙ СТОРОНЫ, МОБИЛИЗАЦИЯ ЛЮДЕЙ И НАША МОБИЛИЗАЦИЯ. </a:t>
            </a:r>
          </a:p>
          <a:p>
            <a:pPr marL="0" lvl="0" indent="0" algn="l">
              <a:lnSpc>
                <a:spcPts val="5063"/>
              </a:lnSpc>
              <a:spcBef>
                <a:spcPct val="0"/>
              </a:spcBef>
            </a:pPr>
            <a:r>
              <a:rPr lang="en-US" sz="4219" b="1" dirty="0">
                <a:solidFill>
                  <a:srgbClr val="56AEFF"/>
                </a:solidFill>
                <a:latin typeface="Now Bold"/>
              </a:rPr>
              <a:t>С ДРУГОЙ СТОРОНЫ, КОНЕЧНО, НАДО СДЕЛАТЬ ТАК, ЧТОБЫ НЕ РАСКАЧАЛАСЬ СТРАНА И ОБЩЕСТВО»</a:t>
            </a:r>
          </a:p>
          <a:p>
            <a:pPr marL="0" lvl="0" indent="0" algn="l">
              <a:lnSpc>
                <a:spcPts val="5063"/>
              </a:lnSpc>
              <a:spcBef>
                <a:spcPct val="0"/>
              </a:spcBef>
            </a:pPr>
            <a:r>
              <a:rPr lang="en-US" sz="4219" b="1" u="none" strike="noStrike" dirty="0">
                <a:solidFill>
                  <a:srgbClr val="56AEFF"/>
                </a:solidFill>
                <a:latin typeface="Now Bold"/>
              </a:rPr>
              <a:t>                              А.Г.ЛУКАШЕНКО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87C023D-F65F-4860-A67F-173F9491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90282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3</a:t>
            </a:fld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30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xmlns="" id="{4459CA9D-80DD-45FC-86D7-46C53B29B922}"/>
              </a:ext>
            </a:extLst>
          </p:cNvPr>
          <p:cNvSpPr txBox="1"/>
          <p:nvPr/>
        </p:nvSpPr>
        <p:spPr>
          <a:xfrm>
            <a:off x="0" y="382905"/>
            <a:ext cx="18135600" cy="13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КОМПЛЕКСНАЯ КОРРЕКТИРОВКА НОРМ ИЗБИРАТЕЛЬНОГО КОДЕКСА РЕСПУБЛКИ БЕЛАРУСЬ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A53B76F-7CEF-4AC0-B6C2-CCF19E34B33A}"/>
              </a:ext>
            </a:extLst>
          </p:cNvPr>
          <p:cNvSpPr/>
          <p:nvPr/>
        </p:nvSpPr>
        <p:spPr>
          <a:xfrm>
            <a:off x="762000" y="1866900"/>
            <a:ext cx="16764000" cy="1500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10 месяцев т. г. в сравнении с аналогичным периодом 2022 года в стране уменьшилось количество несанкционированных массовых мероприятий на 23,4%, а число участников протестных акций – на 77,7%.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BC7F761-1BDE-41E8-BFD8-CE07ED43905B}"/>
              </a:ext>
            </a:extLst>
          </p:cNvPr>
          <p:cNvSpPr/>
          <p:nvPr/>
        </p:nvSpPr>
        <p:spPr>
          <a:xfrm>
            <a:off x="762000" y="3634667"/>
            <a:ext cx="4191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ли повторение событий 2020 года?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86CE4FC-AABF-4E24-AD98-B83B104C024C}"/>
              </a:ext>
            </a:extLst>
          </p:cNvPr>
          <p:cNvSpPr/>
          <p:nvPr/>
        </p:nvSpPr>
        <p:spPr>
          <a:xfrm>
            <a:off x="5486400" y="4701467"/>
            <a:ext cx="12420600" cy="3718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 повторится.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невозможно… Мы уже этого наелись, мы люди опытные, обучаемся как следует. Пусть даже не рассчитывают раскачать Беларусь. Мы этого не позволим. Это – наша страна. Те, кто раскачивают, знают, к чему это приведет».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                               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А.Г.Лукашенко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A7809C6-F690-419E-86AA-2210C57AB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/>
          <a:stretch/>
        </p:blipFill>
        <p:spPr>
          <a:xfrm>
            <a:off x="588645" y="5726336"/>
            <a:ext cx="466915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18415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31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4" name="TextBox 23">
            <a:extLst>
              <a:ext uri="{FF2B5EF4-FFF2-40B4-BE49-F238E27FC236}">
                <a16:creationId xmlns:a16="http://schemas.microsoft.com/office/drawing/2014/main" xmlns="" id="{8E7EF317-27FC-4F89-A834-DA75125BEAD8}"/>
              </a:ext>
            </a:extLst>
          </p:cNvPr>
          <p:cNvSpPr txBox="1"/>
          <p:nvPr/>
        </p:nvSpPr>
        <p:spPr>
          <a:xfrm>
            <a:off x="0" y="382905"/>
            <a:ext cx="18135600" cy="6480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ИЗБИРАТЕЛЬНАЯ КАМПАНИЯ – 2024 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7BDC18E-9CD8-4197-B7B2-E201EA03C473}"/>
              </a:ext>
            </a:extLst>
          </p:cNvPr>
          <p:cNvSpPr/>
          <p:nvPr/>
        </p:nvSpPr>
        <p:spPr>
          <a:xfrm>
            <a:off x="685800" y="1181100"/>
            <a:ext cx="16764000" cy="1500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критерием готовности государства к проведению честных и открытых выборов является качество и полнота правового регулирования избирательных процедур и процессов. 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11A00EE-1232-47F5-AA02-A79B279629BC}"/>
              </a:ext>
            </a:extLst>
          </p:cNvPr>
          <p:cNvSpPr/>
          <p:nvPr/>
        </p:nvSpPr>
        <p:spPr>
          <a:xfrm>
            <a:off x="685800" y="3162300"/>
            <a:ext cx="4191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Выборы в Палату представителей в США в 2022 году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A92EE35-2830-42F8-8220-9A3B34C56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472165"/>
            <a:ext cx="5419725" cy="34575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18F4AA4-03ED-4A15-84BB-9C537B5779FB}"/>
              </a:ext>
            </a:extLst>
          </p:cNvPr>
          <p:cNvSpPr txBox="1"/>
          <p:nvPr/>
        </p:nvSpPr>
        <p:spPr>
          <a:xfrm>
            <a:off x="533399" y="9121556"/>
            <a:ext cx="5572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Тони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ДеЛука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32-й законодательный округ штата Пенсильвания</a:t>
            </a:r>
            <a:endParaRPr lang="x-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C805754-A22B-43B5-A5E3-5057F16D07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3" t="6055" r="9333" b="373"/>
          <a:stretch/>
        </p:blipFill>
        <p:spPr>
          <a:xfrm>
            <a:off x="6553200" y="4879708"/>
            <a:ext cx="4495800" cy="40500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0686DF0-D210-4CE8-8CD6-775CB97150D6}"/>
              </a:ext>
            </a:extLst>
          </p:cNvPr>
          <p:cNvSpPr txBox="1"/>
          <p:nvPr/>
        </p:nvSpPr>
        <p:spPr>
          <a:xfrm>
            <a:off x="5867400" y="9145369"/>
            <a:ext cx="557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Саймон Силва, округ Сан-Диего, Калифорния</a:t>
            </a:r>
            <a:endParaRPr lang="x-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4C8349D-19A4-4F83-B43D-FC305EFD139D}"/>
              </a:ext>
            </a:extLst>
          </p:cNvPr>
          <p:cNvSpPr/>
          <p:nvPr/>
        </p:nvSpPr>
        <p:spPr>
          <a:xfrm>
            <a:off x="12573000" y="3305772"/>
            <a:ext cx="4191000" cy="6028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избраны после их ухода из жизни.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Подобные случаи в выборной системе США повторяются неоднократно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496797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32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xmlns="" id="{A80E3E31-538C-48E4-B840-3371E96E3A3D}"/>
              </a:ext>
            </a:extLst>
          </p:cNvPr>
          <p:cNvSpPr txBox="1"/>
          <p:nvPr/>
        </p:nvSpPr>
        <p:spPr>
          <a:xfrm>
            <a:off x="0" y="382905"/>
            <a:ext cx="18135600" cy="6480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ИЗБИРАТЕЛЬНАЯ КАМПАНИЯ – 2024 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A3C9142-E81A-4E85-98D8-45E5A129A149}"/>
              </a:ext>
            </a:extLst>
          </p:cNvPr>
          <p:cNvSpPr/>
          <p:nvPr/>
        </p:nvSpPr>
        <p:spPr>
          <a:xfrm>
            <a:off x="685800" y="1181100"/>
            <a:ext cx="16764000" cy="1500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грязной избирательной кампанией в Евросоюзе стали прошедшие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октября 2023 г. выборы и республиканский референдум в Польше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C2F65C8-88B9-40CD-9828-D1534374E5AB}"/>
              </a:ext>
            </a:extLst>
          </p:cNvPr>
          <p:cNvSpPr/>
          <p:nvPr/>
        </p:nvSpPr>
        <p:spPr>
          <a:xfrm>
            <a:off x="685800" y="3162300"/>
            <a:ext cx="4191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Правящая партия «Право и справедливость»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xmlns="" id="{118EA046-E7FA-4132-BEB3-8902DBB51118}"/>
              </a:ext>
            </a:extLst>
          </p:cNvPr>
          <p:cNvSpPr/>
          <p:nvPr/>
        </p:nvSpPr>
        <p:spPr>
          <a:xfrm>
            <a:off x="2324100" y="4991100"/>
            <a:ext cx="914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F454F6E-1B75-49FC-8343-32BDCB35AC78}"/>
              </a:ext>
            </a:extLst>
          </p:cNvPr>
          <p:cNvSpPr/>
          <p:nvPr/>
        </p:nvSpPr>
        <p:spPr>
          <a:xfrm>
            <a:off x="685800" y="5857874"/>
            <a:ext cx="7620000" cy="3781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имела явное преимущество за счет неправомерного влияния на использование государственных ресурсов и государственных СМИ, а сама кампания характеризовалась «широким использованием риторики нетерпимости, ксенофобии и женоненавистничества»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xmlns="" id="{54B1D7F3-2984-4259-8F89-815C4719CE0E}"/>
              </a:ext>
            </a:extLst>
          </p:cNvPr>
          <p:cNvSpPr/>
          <p:nvPr/>
        </p:nvSpPr>
        <p:spPr>
          <a:xfrm rot="16200000">
            <a:off x="4838700" y="3657600"/>
            <a:ext cx="914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D0A2E78-D3C1-443D-8C93-CBA2E9C84276}"/>
              </a:ext>
            </a:extLst>
          </p:cNvPr>
          <p:cNvSpPr/>
          <p:nvPr/>
        </p:nvSpPr>
        <p:spPr>
          <a:xfrm>
            <a:off x="5734050" y="3162300"/>
            <a:ext cx="714375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итоге явка на референдуме провалилась, а у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оказалось всего 194 депутатских кресла в Сейме из 460 возможных 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33F4F6A-C9D3-4F4D-88AD-5279CEC5B5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8" r="22923"/>
          <a:stretch/>
        </p:blipFill>
        <p:spPr>
          <a:xfrm>
            <a:off x="13182600" y="3162300"/>
            <a:ext cx="4932218" cy="48768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DB03168-BD22-4349-8B4B-CE4E8D9D31C2}"/>
              </a:ext>
            </a:extLst>
          </p:cNvPr>
          <p:cNvSpPr/>
          <p:nvPr/>
        </p:nvSpPr>
        <p:spPr>
          <a:xfrm>
            <a:off x="8648700" y="5829299"/>
            <a:ext cx="4191000" cy="4457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наблюдатели зафиксировали 312 правонарушений (причем 173 из них связаны с выносом, перемещением, подделкой и уничтожением бюллетеней)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910001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33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xmlns="" id="{ACC03C41-AF9B-43C9-9009-84709ACBC4E4}"/>
              </a:ext>
            </a:extLst>
          </p:cNvPr>
          <p:cNvSpPr txBox="1"/>
          <p:nvPr/>
        </p:nvSpPr>
        <p:spPr>
          <a:xfrm>
            <a:off x="0" y="382905"/>
            <a:ext cx="18135600" cy="6480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ИЗБИРАТЕЛЬНАЯ КАМПАНИЯ – 2024 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16AAA98-8E43-4AAE-ADFD-3441633F5222}"/>
              </a:ext>
            </a:extLst>
          </p:cNvPr>
          <p:cNvSpPr/>
          <p:nvPr/>
        </p:nvSpPr>
        <p:spPr>
          <a:xfrm>
            <a:off x="685800" y="1181101"/>
            <a:ext cx="16764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Беларуси в полной мере учтен зарубежный опыт проведения выборов разного уровня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xmlns="" id="{74009814-D926-4CBF-9CB1-1D086BCB7A7B}"/>
              </a:ext>
            </a:extLst>
          </p:cNvPr>
          <p:cNvGrpSpPr/>
          <p:nvPr/>
        </p:nvGrpSpPr>
        <p:grpSpPr>
          <a:xfrm>
            <a:off x="685800" y="2594117"/>
            <a:ext cx="5496688" cy="7309978"/>
            <a:chOff x="0" y="0"/>
            <a:chExt cx="963826" cy="1390105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xmlns="" id="{9423275F-D548-4A3D-9B06-CA7901CF3BB5}"/>
                </a:ext>
              </a:extLst>
            </p:cNvPr>
            <p:cNvSpPr/>
            <p:nvPr/>
          </p:nvSpPr>
          <p:spPr>
            <a:xfrm>
              <a:off x="0" y="0"/>
              <a:ext cx="963826" cy="1390105"/>
            </a:xfrm>
            <a:custGeom>
              <a:avLst/>
              <a:gdLst/>
              <a:ahLst/>
              <a:cxnLst/>
              <a:rect l="l" t="t" r="r" b="b"/>
              <a:pathLst>
                <a:path w="963826" h="1390105">
                  <a:moveTo>
                    <a:pt x="0" y="0"/>
                  </a:moveTo>
                  <a:lnTo>
                    <a:pt x="963826" y="0"/>
                  </a:lnTo>
                  <a:lnTo>
                    <a:pt x="963826" y="1390105"/>
                  </a:lnTo>
                  <a:lnTo>
                    <a:pt x="0" y="1390105"/>
                  </a:lnTo>
                  <a:close/>
                </a:path>
              </a:pathLst>
            </a:custGeom>
            <a:blipFill>
              <a:blip r:embed="rId2"/>
              <a:stretch>
                <a:fillRect l="-553" r="-553"/>
              </a:stretch>
            </a:blipFill>
          </p:spPr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711E72-50BE-46FD-A3D1-0692369B7398}"/>
              </a:ext>
            </a:extLst>
          </p:cNvPr>
          <p:cNvSpPr/>
          <p:nvPr/>
        </p:nvSpPr>
        <p:spPr>
          <a:xfrm>
            <a:off x="6400800" y="2594117"/>
            <a:ext cx="714375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Выдвижение кандидатов в депутаты начинается за 70 дней и заканчивается за 40 дней до выборов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F57B103-196B-460C-97B3-7F8ADB7A590C}"/>
              </a:ext>
            </a:extLst>
          </p:cNvPr>
          <p:cNvSpPr/>
          <p:nvPr/>
        </p:nvSpPr>
        <p:spPr>
          <a:xfrm>
            <a:off x="6400800" y="5600700"/>
            <a:ext cx="11049000" cy="3193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Избиратели в зависимости от места регистрации для голосования будут получать от 2 бюллетеней (как, например, жители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г.Минска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голосования на выборах депутатов в Палату представителей и Минского городского Совета депутатов) до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бюллетеней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610344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34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xmlns="" id="{2CC3F76C-5CEB-4E68-BC98-566FF7A80258}"/>
              </a:ext>
            </a:extLst>
          </p:cNvPr>
          <p:cNvSpPr txBox="1"/>
          <p:nvPr/>
        </p:nvSpPr>
        <p:spPr>
          <a:xfrm>
            <a:off x="0" y="382905"/>
            <a:ext cx="18135600" cy="6480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ИЗБИРАТЕЛЬНАЯ КАМПАНИЯ – 2024 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4146E87-6FE0-4F74-B7EC-570C3CBE82E4}"/>
              </a:ext>
            </a:extLst>
          </p:cNvPr>
          <p:cNvSpPr/>
          <p:nvPr/>
        </p:nvSpPr>
        <p:spPr>
          <a:xfrm>
            <a:off x="609600" y="1409700"/>
            <a:ext cx="17068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Выборы в Совет Республики Национального собрания восьмого созыва состоятся 4 апреля 2024 г. 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566F26B-EB65-4A1B-9D1B-6B96E854763B}"/>
              </a:ext>
            </a:extLst>
          </p:cNvPr>
          <p:cNvSpPr/>
          <p:nvPr/>
        </p:nvSpPr>
        <p:spPr>
          <a:xfrm>
            <a:off x="609600" y="3160032"/>
            <a:ext cx="4419600" cy="5564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Выдвижение кандидатов в члены Совета Республики Национального собрания начинается через 15 дней и заканчивается не позднее чем через 25 дней после единого дня голосования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595C1F4-4BF6-4F9F-8EE4-F030F4190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160032"/>
            <a:ext cx="11793140" cy="556486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95A28F8-8542-4F87-AE69-53585D5D031A}"/>
              </a:ext>
            </a:extLst>
          </p:cNvPr>
          <p:cNvSpPr/>
          <p:nvPr/>
        </p:nvSpPr>
        <p:spPr>
          <a:xfrm>
            <a:off x="609600" y="8896350"/>
            <a:ext cx="17068800" cy="1260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https://www.rec.gov.by/ru/election-schedule-ru/view/elections-2024-edg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19799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35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xmlns="" id="{ECD4E983-A2CE-43B9-A9B0-A7F5BB5ED93A}"/>
              </a:ext>
            </a:extLst>
          </p:cNvPr>
          <p:cNvSpPr txBox="1"/>
          <p:nvPr/>
        </p:nvSpPr>
        <p:spPr>
          <a:xfrm>
            <a:off x="0" y="382905"/>
            <a:ext cx="18135600" cy="6480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ИЗБИРАТЕЛЬНАЯ КАМПАНИЯ – 2024 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6E360E9-7828-4B6A-B696-CCA672D09C60}"/>
              </a:ext>
            </a:extLst>
          </p:cNvPr>
          <p:cNvSpPr/>
          <p:nvPr/>
        </p:nvSpPr>
        <p:spPr>
          <a:xfrm>
            <a:off x="609600" y="1409700"/>
            <a:ext cx="17068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6 марта 2024 г. ЦИК должна определить дату выборов делегатов Всебелорусского народного собрания от местных Советов депутатов и гражданского общества.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C5BCD3B-0056-46E3-BFF0-D4C95B5D179F}"/>
              </a:ext>
            </a:extLst>
          </p:cNvPr>
          <p:cNvSpPr/>
          <p:nvPr/>
        </p:nvSpPr>
        <p:spPr>
          <a:xfrm>
            <a:off x="609600" y="3179082"/>
            <a:ext cx="5638800" cy="5164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частью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статьи 89–2 Конституции Республики Беларусь, первое заседание ВНС в новом конституционном статусе должно состояться не позднее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дней после выборов депутатов, т.е. не позднее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апреля 2024 г.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DB1A025-CBAC-4EC4-8116-4E65800E5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99" y="3179082"/>
            <a:ext cx="10882551" cy="607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56105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36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xmlns="" id="{4FA8816B-DCAA-4567-BDDA-E2A4525950E1}"/>
              </a:ext>
            </a:extLst>
          </p:cNvPr>
          <p:cNvSpPr txBox="1"/>
          <p:nvPr/>
        </p:nvSpPr>
        <p:spPr>
          <a:xfrm>
            <a:off x="0" y="382905"/>
            <a:ext cx="18135600" cy="6480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ИЗБИРАТЕЛЬНАЯ КАМПАНИЯ – 2024 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DB7E3CA-25C2-477F-B5F0-D2D370AA2B1D}"/>
              </a:ext>
            </a:extLst>
          </p:cNvPr>
          <p:cNvSpPr/>
          <p:nvPr/>
        </p:nvSpPr>
        <p:spPr>
          <a:xfrm>
            <a:off x="609600" y="1409700"/>
            <a:ext cx="170688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избирательная кампания в Республике Беларусь будет проходить с учетом новых стратегических направлений развития нашей страны, которые наш народ определил на конституционном уровне.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ACD84C4-AEFC-47C4-B50E-C55A8C4D6CBC}"/>
              </a:ext>
            </a:extLst>
          </p:cNvPr>
          <p:cNvSpPr/>
          <p:nvPr/>
        </p:nvSpPr>
        <p:spPr>
          <a:xfrm>
            <a:off x="585786" y="4032702"/>
            <a:ext cx="6958013" cy="5606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«Мы откровенно и честно сказали, что будем всячески участвовать в этих выборах.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имею в виду вертикаль власти. Это очень важная кампания в Беларуси. Важнее политической кампании в будущем году нет. Следом же формирование Всебелорусского народного собрания, избрание делегатов на это собрание».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1309C1C-25B2-4138-8A01-2CE042554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4266067"/>
            <a:ext cx="6384585" cy="510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49050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392544" y="4154952"/>
            <a:ext cx="11958151" cy="1929323"/>
            <a:chOff x="0" y="0"/>
            <a:chExt cx="3149472" cy="5081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49472" cy="508135"/>
            </a:xfrm>
            <a:custGeom>
              <a:avLst/>
              <a:gdLst/>
              <a:ahLst/>
              <a:cxnLst/>
              <a:rect l="l" t="t" r="r" b="b"/>
              <a:pathLst>
                <a:path w="3149472" h="508135">
                  <a:moveTo>
                    <a:pt x="0" y="0"/>
                  </a:moveTo>
                  <a:lnTo>
                    <a:pt x="3149472" y="0"/>
                  </a:lnTo>
                  <a:lnTo>
                    <a:pt x="314947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149472" cy="536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690731" y="168717"/>
            <a:ext cx="2647750" cy="2647750"/>
          </a:xfrm>
          <a:custGeom>
            <a:avLst/>
            <a:gdLst/>
            <a:ahLst/>
            <a:cxnLst/>
            <a:rect l="l" t="t" r="r" b="b"/>
            <a:pathLst>
              <a:path w="2647750" h="2647750">
                <a:moveTo>
                  <a:pt x="0" y="0"/>
                </a:moveTo>
                <a:lnTo>
                  <a:pt x="2647750" y="0"/>
                </a:lnTo>
                <a:lnTo>
                  <a:pt x="2647750" y="2647750"/>
                </a:lnTo>
                <a:lnTo>
                  <a:pt x="0" y="2647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380940" y="649592"/>
            <a:ext cx="7516996" cy="8987817"/>
            <a:chOff x="0" y="0"/>
            <a:chExt cx="8603361" cy="10286746"/>
          </a:xfrm>
        </p:grpSpPr>
        <p:sp>
          <p:nvSpPr>
            <p:cNvPr id="7" name="Freeform 7"/>
            <p:cNvSpPr/>
            <p:nvPr/>
          </p:nvSpPr>
          <p:spPr>
            <a:xfrm>
              <a:off x="-2794" y="-127"/>
              <a:ext cx="8606155" cy="10286873"/>
            </a:xfrm>
            <a:custGeom>
              <a:avLst/>
              <a:gdLst/>
              <a:ahLst/>
              <a:cxnLst/>
              <a:rect l="l" t="t" r="r" b="b"/>
              <a:pathLst>
                <a:path w="8606155" h="10286873">
                  <a:moveTo>
                    <a:pt x="8606155" y="10251440"/>
                  </a:moveTo>
                  <a:cubicBezTo>
                    <a:pt x="8606155" y="10284587"/>
                    <a:pt x="8595487" y="10286873"/>
                    <a:pt x="8567674" y="10286873"/>
                  </a:cubicBezTo>
                  <a:cubicBezTo>
                    <a:pt x="5713095" y="10286238"/>
                    <a:pt x="2858643" y="10286238"/>
                    <a:pt x="4064" y="10286238"/>
                  </a:cubicBezTo>
                  <a:cubicBezTo>
                    <a:pt x="0" y="10272395"/>
                    <a:pt x="6350" y="10259822"/>
                    <a:pt x="9271" y="10246995"/>
                  </a:cubicBezTo>
                  <a:cubicBezTo>
                    <a:pt x="134747" y="9685401"/>
                    <a:pt x="260350" y="9123934"/>
                    <a:pt x="386207" y="8562467"/>
                  </a:cubicBezTo>
                  <a:cubicBezTo>
                    <a:pt x="565658" y="7761986"/>
                    <a:pt x="745490" y="6961632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5"/>
                    <a:pt x="8605139" y="6846316"/>
                    <a:pt x="8606155" y="10251440"/>
                  </a:cubicBezTo>
                  <a:close/>
                </a:path>
              </a:pathLst>
            </a:custGeom>
            <a:blipFill>
              <a:blip r:embed="rId4"/>
              <a:stretch>
                <a:fillRect l="-39675" r="-39675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36673" y="8115300"/>
            <a:ext cx="2647750" cy="2647750"/>
          </a:xfrm>
          <a:custGeom>
            <a:avLst/>
            <a:gdLst/>
            <a:ahLst/>
            <a:cxnLst/>
            <a:rect l="l" t="t" r="r" b="b"/>
            <a:pathLst>
              <a:path w="2647750" h="2647750">
                <a:moveTo>
                  <a:pt x="0" y="0"/>
                </a:moveTo>
                <a:lnTo>
                  <a:pt x="2647750" y="0"/>
                </a:lnTo>
                <a:lnTo>
                  <a:pt x="2647750" y="2647751"/>
                </a:lnTo>
                <a:lnTo>
                  <a:pt x="0" y="26477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11560" y="312728"/>
            <a:ext cx="2572863" cy="2300569"/>
          </a:xfrm>
          <a:custGeom>
            <a:avLst/>
            <a:gdLst/>
            <a:ahLst/>
            <a:cxnLst/>
            <a:rect l="l" t="t" r="r" b="b"/>
            <a:pathLst>
              <a:path w="2572863" h="2300569">
                <a:moveTo>
                  <a:pt x="0" y="0"/>
                </a:moveTo>
                <a:lnTo>
                  <a:pt x="2572863" y="0"/>
                </a:lnTo>
                <a:lnTo>
                  <a:pt x="2572863" y="2300569"/>
                </a:lnTo>
                <a:lnTo>
                  <a:pt x="0" y="23005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11560" y="3019637"/>
            <a:ext cx="11519059" cy="2942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59"/>
              </a:lnSpc>
              <a:spcBef>
                <a:spcPct val="0"/>
              </a:spcBef>
            </a:pPr>
            <a:r>
              <a:rPr lang="ru-RU" sz="5400" b="1" u="none" strike="noStrike" dirty="0">
                <a:solidFill>
                  <a:srgbClr val="56AEFF"/>
                </a:solidFill>
                <a:latin typeface="Now Bold"/>
              </a:rPr>
              <a:t>Власть сделает все для того, чтобы обеспечить электоральный суверенитет Республики Беларусь, провести выборы – 2024 спокойно, открыто и объективно. </a:t>
            </a:r>
            <a:endParaRPr lang="en-US" sz="5400" b="1" u="none" strike="noStrike" dirty="0">
              <a:solidFill>
                <a:srgbClr val="56AEFF"/>
              </a:solidFill>
              <a:latin typeface="Now Bold"/>
            </a:endParaRPr>
          </a:p>
        </p:txBody>
      </p:sp>
    </p:spTree>
    <p:extLst>
      <p:ext uri="{BB962C8B-B14F-4D97-AF65-F5344CB8AC3E}">
        <p14:creationId xmlns:p14="http://schemas.microsoft.com/office/powerpoint/2010/main" val="80215117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409701"/>
            <a:ext cx="16230600" cy="1495222"/>
            <a:chOff x="0" y="-173022"/>
            <a:chExt cx="4274726" cy="393804"/>
          </a:xfrm>
        </p:grpSpPr>
        <p:sp>
          <p:nvSpPr>
            <p:cNvPr id="3" name="Freeform 3"/>
            <p:cNvSpPr/>
            <p:nvPr/>
          </p:nvSpPr>
          <p:spPr>
            <a:xfrm>
              <a:off x="0" y="-173022"/>
              <a:ext cx="4274726" cy="393804"/>
            </a:xfrm>
            <a:custGeom>
              <a:avLst/>
              <a:gdLst/>
              <a:ahLst/>
              <a:cxnLst/>
              <a:rect l="l" t="t" r="r" b="b"/>
              <a:pathLst>
                <a:path w="4274726" h="220782">
                  <a:moveTo>
                    <a:pt x="0" y="0"/>
                  </a:moveTo>
                  <a:lnTo>
                    <a:pt x="4274726" y="0"/>
                  </a:lnTo>
                  <a:lnTo>
                    <a:pt x="4274726" y="220782"/>
                  </a:lnTo>
                  <a:lnTo>
                    <a:pt x="0" y="220782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36222"/>
              <a:ext cx="4274726" cy="3570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Формируются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коалиции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держав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противостоящих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друг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другу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важнейшим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вопросам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миропорядка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фундаментальным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ценностям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3186952"/>
            <a:ext cx="3244770" cy="3511935"/>
            <a:chOff x="0" y="-28575"/>
            <a:chExt cx="854590" cy="92495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54590" cy="896379"/>
            </a:xfrm>
            <a:custGeom>
              <a:avLst/>
              <a:gdLst/>
              <a:ahLst/>
              <a:cxnLst/>
              <a:rect l="l" t="t" r="r" b="b"/>
              <a:pathLst>
                <a:path w="854590" h="896379">
                  <a:moveTo>
                    <a:pt x="0" y="0"/>
                  </a:moveTo>
                  <a:lnTo>
                    <a:pt x="854590" y="0"/>
                  </a:lnTo>
                  <a:lnTo>
                    <a:pt x="854590" y="896379"/>
                  </a:lnTo>
                  <a:lnTo>
                    <a:pt x="0" y="896379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54590" cy="924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Агрессивный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характер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военной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политики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стран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Запада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перестал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маскироваться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формулировками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«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исключительно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оборонительной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направленности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их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военных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доктрин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014530" y="3295448"/>
            <a:ext cx="3244770" cy="3403439"/>
            <a:chOff x="0" y="0"/>
            <a:chExt cx="854590" cy="8963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54590" cy="896379"/>
            </a:xfrm>
            <a:custGeom>
              <a:avLst/>
              <a:gdLst/>
              <a:ahLst/>
              <a:cxnLst/>
              <a:rect l="l" t="t" r="r" b="b"/>
              <a:pathLst>
                <a:path w="854590" h="896379">
                  <a:moveTo>
                    <a:pt x="0" y="0"/>
                  </a:moveTo>
                  <a:lnTo>
                    <a:pt x="854590" y="0"/>
                  </a:lnTo>
                  <a:lnTo>
                    <a:pt x="854590" y="896379"/>
                  </a:lnTo>
                  <a:lnTo>
                    <a:pt x="0" y="896379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54590" cy="924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Военная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сила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рассматривается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основное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средство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отстаивания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своих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интересов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353690" y="3416584"/>
            <a:ext cx="7580621" cy="3282303"/>
            <a:chOff x="0" y="0"/>
            <a:chExt cx="812800" cy="3519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351931"/>
            </a:xfrm>
            <a:custGeom>
              <a:avLst/>
              <a:gdLst/>
              <a:ahLst/>
              <a:cxnLst/>
              <a:rect l="l" t="t" r="r" b="b"/>
              <a:pathLst>
                <a:path w="812800" h="351931">
                  <a:moveTo>
                    <a:pt x="0" y="0"/>
                  </a:moveTo>
                  <a:lnTo>
                    <a:pt x="812800" y="0"/>
                  </a:lnTo>
                  <a:lnTo>
                    <a:pt x="812800" y="351931"/>
                  </a:lnTo>
                  <a:lnTo>
                    <a:pt x="0" y="351931"/>
                  </a:lnTo>
                  <a:close/>
                </a:path>
              </a:pathLst>
            </a:custGeom>
            <a:blipFill>
              <a:blip r:embed="rId2"/>
              <a:stretch>
                <a:fillRect t="-26984" b="-26984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624936" y="382905"/>
            <a:ext cx="17038127" cy="654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en-US" sz="4400" b="1" u="none" strike="noStrike" dirty="0">
                <a:solidFill>
                  <a:srgbClr val="56AEFF"/>
                </a:solidFill>
                <a:latin typeface="Now Bold"/>
              </a:rPr>
              <a:t>РЕСПУБЛИКА БЕЛАРУСЬ В ГЕОПОЛИТИЧЕСКИХ РЕАЛИЯХ</a:t>
            </a:r>
            <a:r>
              <a:rPr lang="ru-RU" sz="4400" b="1" u="none" strike="noStrike" dirty="0">
                <a:solidFill>
                  <a:srgbClr val="56AEFF"/>
                </a:solidFill>
                <a:latin typeface="Now Bold"/>
              </a:rPr>
              <a:t> </a:t>
            </a:r>
            <a:r>
              <a:rPr lang="en-US" sz="4400" b="1" u="none" strike="noStrike" dirty="0">
                <a:solidFill>
                  <a:srgbClr val="56AEFF"/>
                </a:solidFill>
                <a:latin typeface="Now Bold"/>
              </a:rPr>
              <a:t>XXI ВЕКА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3276600" y="7671201"/>
            <a:ext cx="11582399" cy="1851548"/>
            <a:chOff x="0" y="0"/>
            <a:chExt cx="2721189" cy="48765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21189" cy="487651"/>
            </a:xfrm>
            <a:custGeom>
              <a:avLst/>
              <a:gdLst/>
              <a:ahLst/>
              <a:cxnLst/>
              <a:rect l="l" t="t" r="r" b="b"/>
              <a:pathLst>
                <a:path w="2721189" h="487651">
                  <a:moveTo>
                    <a:pt x="0" y="0"/>
                  </a:moveTo>
                  <a:lnTo>
                    <a:pt x="2721189" y="0"/>
                  </a:lnTo>
                  <a:lnTo>
                    <a:pt x="2721189" y="487651"/>
                  </a:lnTo>
                  <a:lnTo>
                    <a:pt x="0" y="487651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721189" cy="516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Северо-атлантический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альянс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были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приглашены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Швеция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Финляндия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учета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последствий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такого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шага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>
                <a:lnSpc>
                  <a:spcPts val="2590"/>
                </a:lnSpc>
              </a:pP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Одновременно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было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принято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решение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увеличении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военного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присутствия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Альянса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восточном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фланге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 40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300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чел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xmlns="" id="{1E9D7A2B-6B3B-458C-971E-6F3B90AA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2153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4</a:t>
            </a:fld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6022" y="1683465"/>
            <a:ext cx="16693278" cy="1291590"/>
            <a:chOff x="0" y="0"/>
            <a:chExt cx="4274726" cy="2207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20782"/>
            </a:xfrm>
            <a:custGeom>
              <a:avLst/>
              <a:gdLst/>
              <a:ahLst/>
              <a:cxnLst/>
              <a:rect l="l" t="t" r="r" b="b"/>
              <a:pathLst>
                <a:path w="4274726" h="220782">
                  <a:moveTo>
                    <a:pt x="0" y="0"/>
                  </a:moveTo>
                  <a:lnTo>
                    <a:pt x="4274726" y="0"/>
                  </a:lnTo>
                  <a:lnTo>
                    <a:pt x="4274726" y="220782"/>
                  </a:lnTo>
                  <a:lnTo>
                    <a:pt x="0" y="220782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4726" cy="249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следствие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ускоренными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темпами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деградирует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архитектура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международной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безопасности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фоне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эскалации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недоверия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роста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военных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потенциалов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неконтролируемой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гонки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вооружений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66022" y="3286390"/>
            <a:ext cx="3024584" cy="1971877"/>
            <a:chOff x="0" y="0"/>
            <a:chExt cx="796598" cy="5193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96598" cy="519342"/>
            </a:xfrm>
            <a:custGeom>
              <a:avLst/>
              <a:gdLst/>
              <a:ahLst/>
              <a:cxnLst/>
              <a:rect l="l" t="t" r="r" b="b"/>
              <a:pathLst>
                <a:path w="796598" h="519342">
                  <a:moveTo>
                    <a:pt x="0" y="0"/>
                  </a:moveTo>
                  <a:lnTo>
                    <a:pt x="796598" y="0"/>
                  </a:lnTo>
                  <a:lnTo>
                    <a:pt x="796598" y="519342"/>
                  </a:lnTo>
                  <a:lnTo>
                    <a:pt x="0" y="519342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796598" cy="54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Рост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военных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расходов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3504939" y="3031672"/>
            <a:ext cx="3754361" cy="2111828"/>
          </a:xfrm>
          <a:custGeom>
            <a:avLst/>
            <a:gdLst/>
            <a:ahLst/>
            <a:cxnLst/>
            <a:rect l="l" t="t" r="r" b="b"/>
            <a:pathLst>
              <a:path w="3754361" h="2111828">
                <a:moveTo>
                  <a:pt x="0" y="0"/>
                </a:moveTo>
                <a:lnTo>
                  <a:pt x="3754361" y="0"/>
                </a:lnTo>
                <a:lnTo>
                  <a:pt x="3754361" y="2111828"/>
                </a:lnTo>
                <a:lnTo>
                  <a:pt x="0" y="211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504939" y="5267325"/>
            <a:ext cx="3754361" cy="2111828"/>
          </a:xfrm>
          <a:custGeom>
            <a:avLst/>
            <a:gdLst/>
            <a:ahLst/>
            <a:cxnLst/>
            <a:rect l="l" t="t" r="r" b="b"/>
            <a:pathLst>
              <a:path w="3754361" h="2111828">
                <a:moveTo>
                  <a:pt x="0" y="0"/>
                </a:moveTo>
                <a:lnTo>
                  <a:pt x="3754361" y="0"/>
                </a:lnTo>
                <a:lnTo>
                  <a:pt x="3754361" y="2111828"/>
                </a:lnTo>
                <a:lnTo>
                  <a:pt x="0" y="21118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504939" y="7502978"/>
            <a:ext cx="3754361" cy="2111828"/>
          </a:xfrm>
          <a:custGeom>
            <a:avLst/>
            <a:gdLst/>
            <a:ahLst/>
            <a:cxnLst/>
            <a:rect l="l" t="t" r="r" b="b"/>
            <a:pathLst>
              <a:path w="3754361" h="2111828">
                <a:moveTo>
                  <a:pt x="0" y="0"/>
                </a:moveTo>
                <a:lnTo>
                  <a:pt x="3754361" y="0"/>
                </a:lnTo>
                <a:lnTo>
                  <a:pt x="3754361" y="2111828"/>
                </a:lnTo>
                <a:lnTo>
                  <a:pt x="0" y="21118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259" b="-9259"/>
            </a:stretch>
          </a:blipFill>
        </p:spPr>
      </p:sp>
      <p:sp>
        <p:nvSpPr>
          <p:cNvPr id="11" name="AutoShape 11"/>
          <p:cNvSpPr/>
          <p:nvPr/>
        </p:nvSpPr>
        <p:spPr>
          <a:xfrm flipV="1">
            <a:off x="10631525" y="6304189"/>
            <a:ext cx="1600184" cy="19050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triangle" w="lg" len="med"/>
            <a:tailEnd type="triangle" w="lg" len="med"/>
          </a:ln>
        </p:spPr>
      </p:sp>
      <p:sp>
        <p:nvSpPr>
          <p:cNvPr id="12" name="AutoShape 12"/>
          <p:cNvSpPr/>
          <p:nvPr/>
        </p:nvSpPr>
        <p:spPr>
          <a:xfrm flipH="1">
            <a:off x="12231709" y="4087586"/>
            <a:ext cx="1273230" cy="2216603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3" name="AutoShape 13"/>
          <p:cNvSpPr/>
          <p:nvPr/>
        </p:nvSpPr>
        <p:spPr>
          <a:xfrm flipH="1" flipV="1">
            <a:off x="12231709" y="6323239"/>
            <a:ext cx="1273230" cy="2235653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4" name="AutoShape 14"/>
          <p:cNvSpPr/>
          <p:nvPr/>
        </p:nvSpPr>
        <p:spPr>
          <a:xfrm flipH="1" flipV="1">
            <a:off x="12231709" y="6304189"/>
            <a:ext cx="127323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15" name="Group 15"/>
          <p:cNvGrpSpPr/>
          <p:nvPr/>
        </p:nvGrpSpPr>
        <p:grpSpPr>
          <a:xfrm>
            <a:off x="7524812" y="5034390"/>
            <a:ext cx="2986778" cy="2344763"/>
            <a:chOff x="0" y="0"/>
            <a:chExt cx="786641" cy="61755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86641" cy="617551"/>
            </a:xfrm>
            <a:custGeom>
              <a:avLst/>
              <a:gdLst/>
              <a:ahLst/>
              <a:cxnLst/>
              <a:rect l="l" t="t" r="r" b="b"/>
              <a:pathLst>
                <a:path w="786641" h="617551">
                  <a:moveTo>
                    <a:pt x="0" y="0"/>
                  </a:moveTo>
                  <a:lnTo>
                    <a:pt x="786641" y="0"/>
                  </a:lnTo>
                  <a:lnTo>
                    <a:pt x="786641" y="617551"/>
                  </a:lnTo>
                  <a:lnTo>
                    <a:pt x="0" y="617551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786641" cy="6461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56%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мирового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объёма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военных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расходов</a:t>
              </a:r>
              <a:endPara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79279" y="6098275"/>
            <a:ext cx="3774005" cy="3762788"/>
            <a:chOff x="0" y="-28575"/>
            <a:chExt cx="796598" cy="99102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96598" cy="962447"/>
            </a:xfrm>
            <a:custGeom>
              <a:avLst/>
              <a:gdLst/>
              <a:ahLst/>
              <a:cxnLst/>
              <a:rect l="l" t="t" r="r" b="b"/>
              <a:pathLst>
                <a:path w="796598" h="962447">
                  <a:moveTo>
                    <a:pt x="0" y="0"/>
                  </a:moveTo>
                  <a:lnTo>
                    <a:pt x="796598" y="0"/>
                  </a:lnTo>
                  <a:lnTo>
                    <a:pt x="796598" y="962447"/>
                  </a:lnTo>
                  <a:lnTo>
                    <a:pt x="0" y="962447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796598" cy="9910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Из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общего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мирового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запаса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составлявшего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январе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2023 г.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примерно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12 512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боеголовок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9 576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находились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военных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запасах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потенциального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использования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что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86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больше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чем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январе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2022 г.</a:t>
              </a:r>
            </a:p>
          </p:txBody>
        </p:sp>
      </p:grpSp>
      <p:sp>
        <p:nvSpPr>
          <p:cNvPr id="21" name="AutoShape 21"/>
          <p:cNvSpPr/>
          <p:nvPr/>
        </p:nvSpPr>
        <p:spPr>
          <a:xfrm flipH="1">
            <a:off x="2076131" y="5213077"/>
            <a:ext cx="0" cy="939446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2" name="Freeform 22"/>
          <p:cNvSpPr/>
          <p:nvPr/>
        </p:nvSpPr>
        <p:spPr>
          <a:xfrm>
            <a:off x="4640218" y="5081493"/>
            <a:ext cx="2297659" cy="2297659"/>
          </a:xfrm>
          <a:custGeom>
            <a:avLst/>
            <a:gdLst/>
            <a:ahLst/>
            <a:cxnLst/>
            <a:rect l="l" t="t" r="r" b="b"/>
            <a:pathLst>
              <a:path w="2297659" h="2297659">
                <a:moveTo>
                  <a:pt x="0" y="0"/>
                </a:moveTo>
                <a:lnTo>
                  <a:pt x="2297659" y="0"/>
                </a:lnTo>
                <a:lnTo>
                  <a:pt x="2297659" y="2297660"/>
                </a:lnTo>
                <a:lnTo>
                  <a:pt x="0" y="22976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624936" y="382905"/>
            <a:ext cx="17038127" cy="64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en-US" sz="4219" u="none" strike="noStrike" dirty="0">
                <a:solidFill>
                  <a:srgbClr val="56AEFF"/>
                </a:solidFill>
                <a:latin typeface="Now Bold"/>
              </a:rPr>
              <a:t>РЕСПУБЛИКА БЕЛАРУСЬ В ГЕОПОЛИТИЧЕСКИХ РЕАЛИЯХ</a:t>
            </a: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 </a:t>
            </a:r>
            <a:r>
              <a:rPr lang="en-US" sz="4219" u="none" strike="noStrike" dirty="0">
                <a:solidFill>
                  <a:srgbClr val="56AEFF"/>
                </a:solidFill>
                <a:latin typeface="Now Bold"/>
              </a:rPr>
              <a:t>XXI ВЕКА 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6119416" y="7889186"/>
            <a:ext cx="3024584" cy="1971877"/>
            <a:chOff x="0" y="0"/>
            <a:chExt cx="796598" cy="51934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796598" cy="519342"/>
            </a:xfrm>
            <a:custGeom>
              <a:avLst/>
              <a:gdLst/>
              <a:ahLst/>
              <a:cxnLst/>
              <a:rect l="l" t="t" r="r" b="b"/>
              <a:pathLst>
                <a:path w="796598" h="519342">
                  <a:moveTo>
                    <a:pt x="0" y="0"/>
                  </a:moveTo>
                  <a:lnTo>
                    <a:pt x="796598" y="0"/>
                  </a:lnTo>
                  <a:lnTo>
                    <a:pt x="796598" y="519342"/>
                  </a:lnTo>
                  <a:lnTo>
                    <a:pt x="0" y="519342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796598" cy="54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90%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ядерного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оружия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сосредоточено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России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США</a:t>
              </a:r>
            </a:p>
          </p:txBody>
        </p:sp>
      </p:grpSp>
      <p:sp>
        <p:nvSpPr>
          <p:cNvPr id="27" name="AutoShape 27"/>
          <p:cNvSpPr/>
          <p:nvPr/>
        </p:nvSpPr>
        <p:spPr>
          <a:xfrm>
            <a:off x="4053284" y="8033917"/>
            <a:ext cx="2066133" cy="84120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8" name="Номер слайда 27">
            <a:extLst>
              <a:ext uri="{FF2B5EF4-FFF2-40B4-BE49-F238E27FC236}">
                <a16:creationId xmlns:a16="http://schemas.microsoft.com/office/drawing/2014/main" xmlns="" id="{FA3351C4-58BC-4A90-81A1-00756DCA5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54400" y="9741488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5</a:t>
            </a:fld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B52C0F9-D790-4AE3-A0F7-E6ED3D9AA871}"/>
              </a:ext>
            </a:extLst>
          </p:cNvPr>
          <p:cNvSpPr/>
          <p:nvPr/>
        </p:nvSpPr>
        <p:spPr>
          <a:xfrm>
            <a:off x="7299863" y="3238500"/>
            <a:ext cx="3825337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204 военных конфликта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785F012-45A7-4304-A85B-463793D8F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233987"/>
            <a:ext cx="14478000" cy="5057775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6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xmlns="" id="{24712B18-38A4-4804-B00B-345DF1CB53CE}"/>
              </a:ext>
            </a:extLst>
          </p:cNvPr>
          <p:cNvSpPr txBox="1"/>
          <p:nvPr/>
        </p:nvSpPr>
        <p:spPr>
          <a:xfrm>
            <a:off x="624936" y="382905"/>
            <a:ext cx="17038127" cy="64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en-US" sz="4219" u="none" strike="noStrike" dirty="0">
                <a:solidFill>
                  <a:srgbClr val="56AEFF"/>
                </a:solidFill>
                <a:latin typeface="Now Bold"/>
              </a:rPr>
              <a:t>РЕСПУБЛИКА БЕЛАРУСЬ В ГЕОПОЛИТИЧЕСКИХ РЕАЛИЯХ</a:t>
            </a: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 </a:t>
            </a:r>
            <a:r>
              <a:rPr lang="en-US" sz="4219" u="none" strike="noStrike" dirty="0">
                <a:solidFill>
                  <a:srgbClr val="56AEFF"/>
                </a:solidFill>
                <a:latin typeface="Now Bold"/>
              </a:rPr>
              <a:t>XXI ВЕКА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E8465A7-0A27-4A89-896B-3806008BB941}"/>
              </a:ext>
            </a:extLst>
          </p:cNvPr>
          <p:cNvSpPr/>
          <p:nvPr/>
        </p:nvSpPr>
        <p:spPr>
          <a:xfrm>
            <a:off x="899063" y="1866900"/>
            <a:ext cx="16764000" cy="8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Создавшаяся ситуация стала причиной многих региональных конфликтов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9D509BA-6D6F-4FE8-A999-1FA29B741792}"/>
              </a:ext>
            </a:extLst>
          </p:cNvPr>
          <p:cNvSpPr/>
          <p:nvPr/>
        </p:nvSpPr>
        <p:spPr>
          <a:xfrm>
            <a:off x="2102926" y="3238500"/>
            <a:ext cx="3825337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Гейдельбергского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института исследований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48D721A-D697-4843-AC8F-9365FC8D6208}"/>
              </a:ext>
            </a:extLst>
          </p:cNvPr>
          <p:cNvSpPr/>
          <p:nvPr/>
        </p:nvSpPr>
        <p:spPr>
          <a:xfrm>
            <a:off x="12496800" y="3238500"/>
            <a:ext cx="3825337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216 военных конфликта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851A3115-C497-4CA5-8CEB-C872C64130CD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5928263" y="4686300"/>
            <a:ext cx="1371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E5ECD4D5-6609-4299-B3D8-284C9A07720A}"/>
              </a:ext>
            </a:extLst>
          </p:cNvPr>
          <p:cNvCxnSpPr>
            <a:cxnSpLocks/>
          </p:cNvCxnSpPr>
          <p:nvPr/>
        </p:nvCxnSpPr>
        <p:spPr>
          <a:xfrm>
            <a:off x="11125200" y="4686300"/>
            <a:ext cx="1371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90720A1-8FF9-4653-82BA-0007929CB84D}"/>
              </a:ext>
            </a:extLst>
          </p:cNvPr>
          <p:cNvSpPr/>
          <p:nvPr/>
        </p:nvSpPr>
        <p:spPr>
          <a:xfrm>
            <a:off x="830531" y="6627495"/>
            <a:ext cx="16764000" cy="1792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Международную обстановку обострил вооруженный конфликт на Украине, превратившийся в прокси-войну. Существует угроза его эскалации в случае, если в него вмешаются войска НАТО.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99890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7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xmlns="" id="{70254230-2A49-4E10-975A-249CCAF7F9D4}"/>
              </a:ext>
            </a:extLst>
          </p:cNvPr>
          <p:cNvSpPr txBox="1"/>
          <p:nvPr/>
        </p:nvSpPr>
        <p:spPr>
          <a:xfrm>
            <a:off x="624936" y="382905"/>
            <a:ext cx="17038127" cy="64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en-US" sz="4219" u="none" strike="noStrike" dirty="0">
                <a:solidFill>
                  <a:srgbClr val="56AEFF"/>
                </a:solidFill>
                <a:latin typeface="Now Bold"/>
              </a:rPr>
              <a:t>РЕСПУБЛИКА БЕЛАРУСЬ В ГЕОПОЛИТИЧЕСКИХ РЕАЛИЯХ</a:t>
            </a: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 </a:t>
            </a:r>
            <a:r>
              <a:rPr lang="en-US" sz="4219" u="none" strike="noStrike" dirty="0">
                <a:solidFill>
                  <a:srgbClr val="56AEFF"/>
                </a:solidFill>
                <a:latin typeface="Now Bold"/>
              </a:rPr>
              <a:t>XXI ВЕКА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41EF491-395E-4C5A-92AE-C6DABE0F43EE}"/>
              </a:ext>
            </a:extLst>
          </p:cNvPr>
          <p:cNvSpPr/>
          <p:nvPr/>
        </p:nvSpPr>
        <p:spPr>
          <a:xfrm>
            <a:off x="899063" y="1257300"/>
            <a:ext cx="16764000" cy="8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Радикализация политических режимов 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A050359-0498-4E37-A26C-2C70D58FF6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53008"/>
            <a:ext cx="3890157" cy="23101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2917262-C104-435C-913C-DC5CB5ED2A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9" r="1112" b="21111"/>
          <a:stretch/>
        </p:blipFill>
        <p:spPr>
          <a:xfrm>
            <a:off x="188735" y="5200946"/>
            <a:ext cx="3930022" cy="231017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2C653C7-E34E-486B-ADBC-75F402B378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748884"/>
            <a:ext cx="3944310" cy="231017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18B328B-51CC-420A-8267-1091945109BB}"/>
              </a:ext>
            </a:extLst>
          </p:cNvPr>
          <p:cNvSpPr/>
          <p:nvPr/>
        </p:nvSpPr>
        <p:spPr>
          <a:xfrm>
            <a:off x="4724400" y="2653009"/>
            <a:ext cx="4876800" cy="2310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праворадикальная партия «Альтернатива для Германии»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FFE0D1C-8B7A-458C-A565-25B6CCB680B9}"/>
              </a:ext>
            </a:extLst>
          </p:cNvPr>
          <p:cNvSpPr/>
          <p:nvPr/>
        </p:nvSpPr>
        <p:spPr>
          <a:xfrm>
            <a:off x="9906000" y="2653009"/>
            <a:ext cx="7848600" cy="2310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в стране насчитывалось 38,8 тыс. правых экстремистов, из которых 14 тыс. были агрессивными, в 2022 году в неонацистских акциях, приняли участие почти 16 тыс. чел.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B929509-EC95-4831-868A-DAEE6CF083FE}"/>
              </a:ext>
            </a:extLst>
          </p:cNvPr>
          <p:cNvSpPr/>
          <p:nvPr/>
        </p:nvSpPr>
        <p:spPr>
          <a:xfrm>
            <a:off x="4724400" y="5200947"/>
            <a:ext cx="13030200" cy="2310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Дискриминация по расовому признаку является основной причиной введения официальной Ригой с 10 августа 2021 г. чрезвычайного положения на границе с Республикой Беларусь. Латышам запрещено выражать свое мнение по вопросам, которые могут «бросить вызов независимости, суверенитету, территориальной ценности или власти»</a:t>
            </a:r>
            <a:endParaRPr lang="x-non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86F12BC-C243-4038-8E21-3A26452BA3C5}"/>
              </a:ext>
            </a:extLst>
          </p:cNvPr>
          <p:cNvSpPr/>
          <p:nvPr/>
        </p:nvSpPr>
        <p:spPr>
          <a:xfrm>
            <a:off x="4724400" y="7748885"/>
            <a:ext cx="13030200" cy="2310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Популярны оппозиционные партии националистического толка – «Отечество» и Консервативная народная партия. В стране отмечаются случаи дискриминации русскоговорящих граждан.</a:t>
            </a:r>
            <a:endParaRPr lang="x-non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6797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8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xmlns="" id="{5E9A9912-528A-4E85-ABD2-0916FFB4B972}"/>
              </a:ext>
            </a:extLst>
          </p:cNvPr>
          <p:cNvSpPr txBox="1"/>
          <p:nvPr/>
        </p:nvSpPr>
        <p:spPr>
          <a:xfrm>
            <a:off x="624936" y="382905"/>
            <a:ext cx="17038127" cy="64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en-US" sz="4219" u="none" strike="noStrike" dirty="0">
                <a:solidFill>
                  <a:srgbClr val="56AEFF"/>
                </a:solidFill>
                <a:latin typeface="Now Bold"/>
              </a:rPr>
              <a:t>РЕСПУБЛИКА БЕЛАРУСЬ В ГЕОПОЛИТИЧЕСКИХ РЕАЛИЯХ</a:t>
            </a: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 </a:t>
            </a:r>
            <a:r>
              <a:rPr lang="en-US" sz="4219" u="none" strike="noStrike" dirty="0">
                <a:solidFill>
                  <a:srgbClr val="56AEFF"/>
                </a:solidFill>
                <a:latin typeface="Now Bold"/>
              </a:rPr>
              <a:t>XXI ВЕКА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10B431D-EAA9-4737-898F-7131BA09255E}"/>
              </a:ext>
            </a:extLst>
          </p:cNvPr>
          <p:cNvSpPr/>
          <p:nvPr/>
        </p:nvSpPr>
        <p:spPr>
          <a:xfrm>
            <a:off x="899063" y="1257300"/>
            <a:ext cx="16764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Следование отдельных европейских государств в неонацистском идеологическом фарватере подтверждают набирающая обороты кампания по переписыванию в Европе истории Второй мировой войны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1BB8412-9997-4E65-B5C8-7B0549F12F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9" r="1112" b="21111"/>
          <a:stretch/>
        </p:blipFill>
        <p:spPr>
          <a:xfrm>
            <a:off x="5542188" y="3267914"/>
            <a:ext cx="1831523" cy="107662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C1ABEDA-632A-42B1-8182-020A3AAD6CF0}"/>
              </a:ext>
            </a:extLst>
          </p:cNvPr>
          <p:cNvSpPr/>
          <p:nvPr/>
        </p:nvSpPr>
        <p:spPr>
          <a:xfrm>
            <a:off x="4419600" y="4714944"/>
            <a:ext cx="4076700" cy="3933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марта проходят шествия бывших легионеров «Ваффен-СС» и их последователей. Мемориалы в их честь охраняются государством. </a:t>
            </a:r>
            <a:endParaRPr lang="x-non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8644C41-28CA-4A4A-A113-567A0A2B8DBA}"/>
              </a:ext>
            </a:extLst>
          </p:cNvPr>
          <p:cNvSpPr/>
          <p:nvPr/>
        </p:nvSpPr>
        <p:spPr>
          <a:xfrm>
            <a:off x="152400" y="4678749"/>
            <a:ext cx="4114800" cy="3969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октября 2020 г. 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Антакальнисском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кладбище в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г.Вильнюсе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открыт памятник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А.Раманаускасу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принимавшему участие в еврейских погромах и убийствах коммунистов </a:t>
            </a:r>
            <a:endParaRPr lang="x-non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B4A1F13-00CB-487C-B2E7-BDC472552B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3" b="12501"/>
          <a:stretch/>
        </p:blipFill>
        <p:spPr>
          <a:xfrm>
            <a:off x="1294039" y="3267914"/>
            <a:ext cx="1831522" cy="9897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3948DDB-2702-43BB-BD5C-123F3CA9F2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38" y="3226412"/>
            <a:ext cx="1831522" cy="107271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31A7CE3-BA0A-49BC-89EB-BC14149C6E61}"/>
              </a:ext>
            </a:extLst>
          </p:cNvPr>
          <p:cNvSpPr/>
          <p:nvPr/>
        </p:nvSpPr>
        <p:spPr>
          <a:xfrm>
            <a:off x="8686800" y="4714943"/>
            <a:ext cx="4076700" cy="3933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местечке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Синимяэ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регулярно проводятся «слеты» ветеранов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20-й эстонской дивизии СС и их ультраправых сторонников.</a:t>
            </a:r>
            <a:endParaRPr lang="x-non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6525FC3-BF44-4737-BCBB-F1942A832599}"/>
              </a:ext>
            </a:extLst>
          </p:cNvPr>
          <p:cNvSpPr/>
          <p:nvPr/>
        </p:nvSpPr>
        <p:spPr>
          <a:xfrm>
            <a:off x="12915900" y="4696846"/>
            <a:ext cx="5067300" cy="3933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ежегодного проводятся т.н. «марши проклятых солдат», участники которых чтут память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Р.Райса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в январе–феврале 1946 г. вместе со своим отрядом участвовал в сожжении пяти деревень в Восточной Польше </a:t>
            </a:r>
            <a:endParaRPr lang="x-non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0CB51FE-7DAB-4977-98FC-F57EAB9A78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5" b="16312"/>
          <a:stretch/>
        </p:blipFill>
        <p:spPr>
          <a:xfrm>
            <a:off x="14533789" y="3235937"/>
            <a:ext cx="1831521" cy="10807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0D8660A-5C31-42B1-8EE9-70BE2B5FA602}"/>
              </a:ext>
            </a:extLst>
          </p:cNvPr>
          <p:cNvSpPr txBox="1"/>
          <p:nvPr/>
        </p:nvSpPr>
        <p:spPr>
          <a:xfrm>
            <a:off x="1714498" y="4316675"/>
            <a:ext cx="952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Литва</a:t>
            </a:r>
            <a:endParaRPr lang="x-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79A93F2-317F-428A-8573-E550B5C73C0E}"/>
              </a:ext>
            </a:extLst>
          </p:cNvPr>
          <p:cNvSpPr txBox="1"/>
          <p:nvPr/>
        </p:nvSpPr>
        <p:spPr>
          <a:xfrm>
            <a:off x="5981698" y="4327514"/>
            <a:ext cx="952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Латвия</a:t>
            </a:r>
            <a:endParaRPr lang="x-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DE562DA-7180-4A4C-939F-BD59D1BEBEB7}"/>
              </a:ext>
            </a:extLst>
          </p:cNvPr>
          <p:cNvSpPr txBox="1"/>
          <p:nvPr/>
        </p:nvSpPr>
        <p:spPr>
          <a:xfrm>
            <a:off x="10248898" y="4338770"/>
            <a:ext cx="112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Эстония</a:t>
            </a:r>
            <a:endParaRPr lang="x-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A9CAE98-FDF9-4CAA-983E-50893153A633}"/>
              </a:ext>
            </a:extLst>
          </p:cNvPr>
          <p:cNvSpPr txBox="1"/>
          <p:nvPr/>
        </p:nvSpPr>
        <p:spPr>
          <a:xfrm>
            <a:off x="14973297" y="4289530"/>
            <a:ext cx="112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Польша</a:t>
            </a:r>
            <a:endParaRPr lang="x-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15714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9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xmlns="" id="{6340D1FB-3079-44BF-A1A0-7FBDAA14C33E}"/>
              </a:ext>
            </a:extLst>
          </p:cNvPr>
          <p:cNvSpPr txBox="1"/>
          <p:nvPr/>
        </p:nvSpPr>
        <p:spPr>
          <a:xfrm>
            <a:off x="624936" y="382905"/>
            <a:ext cx="17038127" cy="64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en-US" sz="4219" u="none" strike="noStrike" dirty="0">
                <a:solidFill>
                  <a:srgbClr val="56AEFF"/>
                </a:solidFill>
                <a:latin typeface="Now Bold"/>
              </a:rPr>
              <a:t>РЕСПУБЛИКА БЕЛАРУСЬ В ГЕОПОЛИТИЧЕСКИХ РЕАЛИЯХ</a:t>
            </a: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 </a:t>
            </a:r>
            <a:r>
              <a:rPr lang="en-US" sz="4219" u="none" strike="noStrike" dirty="0">
                <a:solidFill>
                  <a:srgbClr val="56AEFF"/>
                </a:solidFill>
                <a:latin typeface="Now Bold"/>
              </a:rPr>
              <a:t>XXI ВЕКА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1FFB79C-F9A3-4120-9487-A3F0ED40F1CD}"/>
              </a:ext>
            </a:extLst>
          </p:cNvPr>
          <p:cNvSpPr/>
          <p:nvPr/>
        </p:nvSpPr>
        <p:spPr>
          <a:xfrm>
            <a:off x="899063" y="1257300"/>
            <a:ext cx="16764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Следование отдельных европейских государств в неонацистском идеологическом фарватере подтверждают набирающая обороты кампания по переписыванию в Европе истории Второй мировой войны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274DDA1-7DCF-4D9B-BE21-966F7CCA1E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163" y="3445237"/>
            <a:ext cx="1838699" cy="114869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9482299-4EAA-4557-85F9-7CC31EF8A533}"/>
              </a:ext>
            </a:extLst>
          </p:cNvPr>
          <p:cNvSpPr/>
          <p:nvPr/>
        </p:nvSpPr>
        <p:spPr>
          <a:xfrm>
            <a:off x="899063" y="5105467"/>
            <a:ext cx="8700901" cy="3933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апреля 2020 г. в пражском районе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Ржепорие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установлен памятник «власовцам». На Ольшанском кладбище в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г.Праге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находится мемориал РОА, у которого регулярно проводятся памятные акции. Местом притяжения чешских неонацистов является восстановленный в 2011 году в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н.п.Корженов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Либерецкий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край) мемориал «Железный крест» в память о чешских добровольцах в рядах вермахта и «Ваффен-СС». </a:t>
            </a:r>
            <a:endParaRPr lang="x-non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C134221-076E-436F-9CEA-4E756ECE2A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0" y="3314940"/>
            <a:ext cx="1867273" cy="114502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4975DA6-1D96-4E9F-99EE-98CA143E7104}"/>
              </a:ext>
            </a:extLst>
          </p:cNvPr>
          <p:cNvSpPr/>
          <p:nvPr/>
        </p:nvSpPr>
        <p:spPr>
          <a:xfrm>
            <a:off x="11696886" y="5013097"/>
            <a:ext cx="4076700" cy="3933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мае 2023 г. в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г.Париже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очередной раз был санкционирован ежегодный марш неонацистов, собравший 550 чел.</a:t>
            </a:r>
            <a:endParaRPr lang="x-non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8173C72-FEB6-4127-90E3-D6E38A846993}"/>
              </a:ext>
            </a:extLst>
          </p:cNvPr>
          <p:cNvSpPr txBox="1"/>
          <p:nvPr/>
        </p:nvSpPr>
        <p:spPr>
          <a:xfrm>
            <a:off x="4773261" y="4665032"/>
            <a:ext cx="952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Чехия</a:t>
            </a:r>
            <a:endParaRPr lang="x-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CB3F51-FA6F-4C48-BED4-FCD26472976E}"/>
              </a:ext>
            </a:extLst>
          </p:cNvPr>
          <p:cNvSpPr txBox="1"/>
          <p:nvPr/>
        </p:nvSpPr>
        <p:spPr>
          <a:xfrm>
            <a:off x="13258985" y="4551866"/>
            <a:ext cx="1409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Франция</a:t>
            </a:r>
            <a:endParaRPr lang="x-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9204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2492</TotalTime>
  <Words>2758</Words>
  <Application>Microsoft Office PowerPoint</Application>
  <PresentationFormat>Произвольный</PresentationFormat>
  <Paragraphs>265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Times New Roman</vt:lpstr>
      <vt:lpstr>Calibri</vt:lpstr>
      <vt:lpstr>Now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ПОЛИТИЧЕСКАЯ БЕЗОПАСНОСТЬ КАК ОСНОВА ОБЩЕСТВЕННО-ПОЛИТИЧЕСКОЙ СТАБИЛЬНОСТИ СУВЕРЕННОГО ГОСУДАРСТВА. ИЗБИРАТЕЛЬНАЯ КАМПАНИЯ 2024 ГОДА В НОВЫХ ПРАВОВЫХ УСЛОВИЯХ</dc:title>
  <dc:creator>Святослав Михайлов</dc:creator>
  <cp:lastModifiedBy>Башкова Людмила Николаевна</cp:lastModifiedBy>
  <cp:revision>37</cp:revision>
  <dcterms:created xsi:type="dcterms:W3CDTF">2006-08-16T00:00:00Z</dcterms:created>
  <dcterms:modified xsi:type="dcterms:W3CDTF">2023-12-19T06:20:24Z</dcterms:modified>
  <dc:identifier>DAF2xZFofvQ</dc:identifier>
</cp:coreProperties>
</file>